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326" r:id="rId3"/>
    <p:sldId id="366" r:id="rId4"/>
    <p:sldId id="367" r:id="rId5"/>
    <p:sldId id="327" r:id="rId6"/>
    <p:sldId id="336" r:id="rId7"/>
    <p:sldId id="337" r:id="rId8"/>
    <p:sldId id="328" r:id="rId9"/>
    <p:sldId id="329" r:id="rId10"/>
    <p:sldId id="330" r:id="rId11"/>
    <p:sldId id="331" r:id="rId12"/>
    <p:sldId id="332" r:id="rId13"/>
    <p:sldId id="333" r:id="rId14"/>
    <p:sldId id="339" r:id="rId15"/>
    <p:sldId id="340" r:id="rId16"/>
    <p:sldId id="269" r:id="rId17"/>
    <p:sldId id="279" r:id="rId18"/>
    <p:sldId id="278" r:id="rId19"/>
    <p:sldId id="277" r:id="rId20"/>
    <p:sldId id="282" r:id="rId21"/>
    <p:sldId id="280" r:id="rId22"/>
    <p:sldId id="283" r:id="rId23"/>
    <p:sldId id="281" r:id="rId24"/>
    <p:sldId id="284" r:id="rId25"/>
    <p:sldId id="320" r:id="rId26"/>
    <p:sldId id="304" r:id="rId27"/>
    <p:sldId id="286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6" r:id="rId36"/>
    <p:sldId id="276" r:id="rId37"/>
    <p:sldId id="305" r:id="rId38"/>
    <p:sldId id="334" r:id="rId39"/>
    <p:sldId id="335" r:id="rId40"/>
    <p:sldId id="293" r:id="rId41"/>
    <p:sldId id="292" r:id="rId42"/>
    <p:sldId id="291" r:id="rId43"/>
    <p:sldId id="298" r:id="rId44"/>
    <p:sldId id="297" r:id="rId45"/>
    <p:sldId id="296" r:id="rId46"/>
    <p:sldId id="295" r:id="rId47"/>
    <p:sldId id="323" r:id="rId48"/>
    <p:sldId id="324" r:id="rId49"/>
    <p:sldId id="325" r:id="rId50"/>
    <p:sldId id="294" r:id="rId51"/>
    <p:sldId id="307" r:id="rId52"/>
    <p:sldId id="306" r:id="rId53"/>
    <p:sldId id="341" r:id="rId54"/>
    <p:sldId id="351" r:id="rId55"/>
    <p:sldId id="349" r:id="rId56"/>
    <p:sldId id="350" r:id="rId57"/>
    <p:sldId id="352" r:id="rId58"/>
    <p:sldId id="353" r:id="rId59"/>
    <p:sldId id="354" r:id="rId60"/>
    <p:sldId id="342" r:id="rId61"/>
    <p:sldId id="355" r:id="rId62"/>
    <p:sldId id="356" r:id="rId63"/>
    <p:sldId id="343" r:id="rId64"/>
    <p:sldId id="357" r:id="rId65"/>
    <p:sldId id="344" r:id="rId66"/>
    <p:sldId id="358" r:id="rId67"/>
    <p:sldId id="365" r:id="rId68"/>
    <p:sldId id="362" r:id="rId69"/>
    <p:sldId id="361" r:id="rId70"/>
    <p:sldId id="363" r:id="rId71"/>
    <p:sldId id="364" r:id="rId72"/>
    <p:sldId id="345" r:id="rId73"/>
    <p:sldId id="347" r:id="rId74"/>
    <p:sldId id="302" r:id="rId75"/>
    <p:sldId id="348" r:id="rId76"/>
    <p:sldId id="321" r:id="rId77"/>
    <p:sldId id="300" r:id="rId78"/>
    <p:sldId id="322" r:id="rId7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D7D7"/>
    <a:srgbClr val="D3CECD"/>
    <a:srgbClr val="CE9B68"/>
    <a:srgbClr val="DBB691"/>
    <a:srgbClr val="C4884C"/>
    <a:srgbClr val="0000CC"/>
    <a:srgbClr val="996633"/>
    <a:srgbClr val="352311"/>
    <a:srgbClr val="DCB894"/>
    <a:srgbClr val="E6CD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95080" autoAdjust="0"/>
  </p:normalViewPr>
  <p:slideViewPr>
    <p:cSldViewPr>
      <p:cViewPr varScale="1">
        <p:scale>
          <a:sx n="76" d="100"/>
          <a:sy n="76" d="100"/>
        </p:scale>
        <p:origin x="108" y="7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10X10" panose="020B0600000101010101" charset="-127"/>
                <a:ea typeface="10X10" panose="020B0600000101010101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10X10" panose="020B0600000101010101" charset="-127"/>
                <a:ea typeface="10X10" panose="020B0600000101010101" charset="-127"/>
              </a:defRPr>
            </a:lvl1pPr>
          </a:lstStyle>
          <a:p>
            <a:fld id="{090203AD-27D4-4816-89AA-AD858E6EE983}" type="datetimeFigureOut">
              <a:rPr lang="ko-KR" altLang="en-US" smtClean="0"/>
              <a:pPr/>
              <a:t>2020-04-09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10X10" panose="020B0600000101010101" charset="-127"/>
                <a:ea typeface="10X10" panose="020B0600000101010101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10X10" panose="020B0600000101010101" charset="-127"/>
                <a:ea typeface="10X10" panose="020B0600000101010101" charset="-127"/>
              </a:defRPr>
            </a:lvl1pPr>
          </a:lstStyle>
          <a:p>
            <a:fld id="{F9A45BBF-D3B5-4AFB-BF0C-0717223B7B9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10X10" panose="020B0600000101010101" charset="-127"/>
        <a:ea typeface="10X10" panose="020B0600000101010101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10X10" panose="020B0600000101010101" charset="-127"/>
        <a:ea typeface="10X10" panose="020B0600000101010101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10X10" panose="020B0600000101010101" charset="-127"/>
        <a:ea typeface="10X10" panose="020B0600000101010101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10X10" panose="020B0600000101010101" charset="-127"/>
        <a:ea typeface="10X10" panose="020B0600000101010101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10X10" panose="020B0600000101010101" charset="-127"/>
        <a:ea typeface="10X10" panose="020B0600000101010101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계절성을 가지는 </a:t>
            </a:r>
            <a:r>
              <a:rPr lang="ko-KR" altLang="en-US" dirty="0" err="1"/>
              <a:t>다른요인을</a:t>
            </a:r>
            <a:r>
              <a:rPr lang="ko-KR" altLang="en-US" dirty="0"/>
              <a:t>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5BBF-D3B5-4AFB-BF0C-0717223B7B97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계절성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5BBF-D3B5-4AFB-BF0C-0717223B7B97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5D6A-B465-47E1-ACAB-8C948C74A3FD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C830-230A-49D5-BA73-2C8550EFEF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5D6A-B465-47E1-ACAB-8C948C74A3FD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C830-230A-49D5-BA73-2C8550EFEF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5D6A-B465-47E1-ACAB-8C948C74A3FD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C830-230A-49D5-BA73-2C8550EFEF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5D6A-B465-47E1-ACAB-8C948C74A3FD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C830-230A-49D5-BA73-2C8550EFEF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5D6A-B465-47E1-ACAB-8C948C74A3FD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C830-230A-49D5-BA73-2C8550EFEF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5D6A-B465-47E1-ACAB-8C948C74A3FD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C830-230A-49D5-BA73-2C8550EFEF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5D6A-B465-47E1-ACAB-8C948C74A3FD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C830-230A-49D5-BA73-2C8550EFEF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5D6A-B465-47E1-ACAB-8C948C74A3FD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C830-230A-49D5-BA73-2C8550EFEF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5D6A-B465-47E1-ACAB-8C948C74A3FD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C830-230A-49D5-BA73-2C8550EFEF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5D6A-B465-47E1-ACAB-8C948C74A3FD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C830-230A-49D5-BA73-2C8550EFEF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5D6A-B465-47E1-ACAB-8C948C74A3FD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C830-230A-49D5-BA73-2C8550EFEF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10X10" panose="020B0600000101010101" charset="-127"/>
                <a:ea typeface="10X10" panose="020B0600000101010101" charset="-127"/>
              </a:defRPr>
            </a:lvl1pPr>
          </a:lstStyle>
          <a:p>
            <a:fld id="{752F5D6A-B465-47E1-ACAB-8C948C74A3FD}" type="datetimeFigureOut">
              <a:rPr lang="ko-KR" altLang="en-US" smtClean="0"/>
              <a:pPr/>
              <a:t>2020-04-09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10X10" panose="020B0600000101010101" charset="-127"/>
                <a:ea typeface="10X10" panose="020B0600000101010101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10X10" panose="020B0600000101010101" charset="-127"/>
                <a:ea typeface="10X10" panose="020B0600000101010101" charset="-127"/>
              </a:defRPr>
            </a:lvl1pPr>
          </a:lstStyle>
          <a:p>
            <a:fld id="{3F91C830-230A-49D5-BA73-2C8550EFEF3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10X10" panose="020B0600000101010101" charset="-127"/>
          <a:ea typeface="10X10" panose="020B0600000101010101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10X10" panose="020B0600000101010101" charset="-127"/>
          <a:ea typeface="10X10" panose="020B0600000101010101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10X10" panose="020B0600000101010101" charset="-127"/>
          <a:ea typeface="10X10" panose="020B0600000101010101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10X10" panose="020B0600000101010101" charset="-127"/>
          <a:ea typeface="10X10" panose="020B0600000101010101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10X10" panose="020B0600000101010101" charset="-127"/>
          <a:ea typeface="10X10" panose="020B0600000101010101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10X10" panose="020B0600000101010101" charset="-127"/>
          <a:ea typeface="10X10" panose="020B0600000101010101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1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3.jpe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5.jpe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7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5000"/>
            <a:biLevel thresh="25000"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187624" y="2708920"/>
            <a:ext cx="6984776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600" dirty="0">
                <a:solidFill>
                  <a:schemeClr val="bg2">
                    <a:lumMod val="10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○ 훈 </a:t>
            </a:r>
            <a:r>
              <a:rPr kumimoji="0" lang="ko-KR" altLang="en-US" sz="1600" dirty="0" err="1">
                <a:solidFill>
                  <a:schemeClr val="bg2">
                    <a:lumMod val="10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련</a:t>
            </a:r>
            <a:r>
              <a:rPr kumimoji="0" lang="ko-KR" altLang="en-US" sz="1600" dirty="0">
                <a:solidFill>
                  <a:schemeClr val="bg2">
                    <a:lumMod val="10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과 정 명 </a:t>
            </a:r>
            <a:r>
              <a:rPr kumimoji="0" lang="en-US" altLang="ko-KR" sz="1600" dirty="0">
                <a:solidFill>
                  <a:schemeClr val="bg2">
                    <a:lumMod val="10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:  </a:t>
            </a:r>
            <a:r>
              <a:rPr kumimoji="0" lang="ko-KR" altLang="en-US" sz="1600" dirty="0">
                <a:solidFill>
                  <a:schemeClr val="bg2">
                    <a:lumMod val="10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데이터베이스기반 빅데이터 분석가 양성과정</a:t>
            </a:r>
            <a:endParaRPr kumimoji="0" lang="en-US" altLang="ko-KR" sz="1600" dirty="0">
              <a:solidFill>
                <a:schemeClr val="bg2">
                  <a:lumMod val="10000"/>
                </a:schemeClr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600" dirty="0">
                <a:solidFill>
                  <a:schemeClr val="bg2">
                    <a:lumMod val="10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○ 훈  </a:t>
            </a:r>
            <a:r>
              <a:rPr kumimoji="0" lang="ko-KR" altLang="en-US" sz="1600" dirty="0" err="1">
                <a:solidFill>
                  <a:schemeClr val="bg2">
                    <a:lumMod val="10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련</a:t>
            </a:r>
            <a:r>
              <a:rPr kumimoji="0" lang="ko-KR" altLang="en-US" sz="1600" dirty="0">
                <a:solidFill>
                  <a:schemeClr val="bg2">
                    <a:lumMod val="10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  기  간 </a:t>
            </a:r>
            <a:r>
              <a:rPr kumimoji="0" lang="en-US" altLang="ko-KR" sz="1600" dirty="0">
                <a:solidFill>
                  <a:schemeClr val="bg2">
                    <a:lumMod val="10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:  2019-11-26 ~ 2020-04-29  (800</a:t>
            </a:r>
            <a:r>
              <a:rPr kumimoji="0" lang="ko-KR" altLang="en-US" sz="1600" dirty="0">
                <a:solidFill>
                  <a:schemeClr val="bg2">
                    <a:lumMod val="10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시간</a:t>
            </a:r>
            <a:r>
              <a:rPr kumimoji="0" lang="en-US" altLang="ko-KR" sz="1600" dirty="0">
                <a:solidFill>
                  <a:schemeClr val="bg2">
                    <a:lumMod val="10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/100</a:t>
            </a:r>
            <a:r>
              <a:rPr kumimoji="0" lang="ko-KR" altLang="en-US" sz="1600" dirty="0">
                <a:solidFill>
                  <a:schemeClr val="bg2">
                    <a:lumMod val="10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일</a:t>
            </a:r>
            <a:r>
              <a:rPr kumimoji="0" lang="en-US" altLang="ko-KR" sz="1600" dirty="0">
                <a:solidFill>
                  <a:schemeClr val="bg2">
                    <a:lumMod val="10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)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600" dirty="0">
                <a:solidFill>
                  <a:schemeClr val="bg2">
                    <a:lumMod val="10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○ 팀 명 </a:t>
            </a:r>
            <a:r>
              <a:rPr kumimoji="0" lang="en-US" altLang="ko-KR" sz="1600" dirty="0">
                <a:solidFill>
                  <a:schemeClr val="bg2">
                    <a:lumMod val="10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: 4</a:t>
            </a:r>
            <a:r>
              <a:rPr kumimoji="0" lang="ko-KR" altLang="en-US" sz="1600" dirty="0">
                <a:solidFill>
                  <a:schemeClr val="bg2">
                    <a:lumMod val="10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조</a:t>
            </a:r>
            <a:endParaRPr kumimoji="0" lang="en-US" altLang="ko-KR" sz="1600" dirty="0">
              <a:solidFill>
                <a:schemeClr val="bg2">
                  <a:lumMod val="10000"/>
                </a:schemeClr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kumimoji="0" lang="ko-KR" altLang="en-US" sz="1600" dirty="0">
                <a:solidFill>
                  <a:schemeClr val="bg2">
                    <a:lumMod val="10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○ 팀 원 </a:t>
            </a:r>
            <a:r>
              <a:rPr kumimoji="0" lang="en-US" altLang="ko-KR" sz="1600" dirty="0">
                <a:solidFill>
                  <a:schemeClr val="bg2">
                    <a:lumMod val="10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:  </a:t>
            </a:r>
            <a:r>
              <a:rPr kumimoji="0" lang="ko-KR" altLang="en-US" sz="1600" dirty="0">
                <a:solidFill>
                  <a:schemeClr val="bg2">
                    <a:lumMod val="10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강지혜 백종호 </a:t>
            </a:r>
            <a:r>
              <a:rPr kumimoji="0" lang="ko-KR" altLang="en-US" sz="1600" dirty="0" err="1">
                <a:solidFill>
                  <a:schemeClr val="bg2">
                    <a:lumMod val="10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신용준</a:t>
            </a:r>
            <a:r>
              <a:rPr kumimoji="0" lang="ko-KR" altLang="en-US" sz="1600" dirty="0">
                <a:solidFill>
                  <a:schemeClr val="bg2">
                    <a:lumMod val="10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이현빈 황태성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87624" y="1844824"/>
            <a:ext cx="7056784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dist"/>
            <a:endParaRPr lang="en-US" altLang="ko-KR" sz="2800" b="1" cap="none" spc="0" dirty="0">
              <a:ln w="18000">
                <a:solidFill>
                  <a:srgbClr val="2D1152"/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31640" y="908720"/>
            <a:ext cx="6336704" cy="132343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1" dirty="0">
                <a:ln w="18000">
                  <a:noFill/>
                  <a:prstDash val="solid"/>
                  <a:miter lim="800000"/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미세먼지와 호흡기질환</a:t>
            </a:r>
            <a:endParaRPr lang="en-US" altLang="ko-KR" sz="4000" b="1" dirty="0">
              <a:ln w="18000">
                <a:noFill/>
                <a:prstDash val="solid"/>
                <a:miter lim="800000"/>
              </a:ln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pPr algn="ctr"/>
            <a:r>
              <a:rPr lang="ko-KR" altLang="en-US" sz="4000" b="1" dirty="0">
                <a:ln w="18000">
                  <a:noFill/>
                  <a:prstDash val="solid"/>
                  <a:miter lim="800000"/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발생 간 영향분석</a:t>
            </a:r>
            <a:endParaRPr lang="en-US" altLang="ko-KR" sz="4000" b="1" cap="none" spc="0" dirty="0">
              <a:ln w="18000">
                <a:noFill/>
                <a:prstDash val="solid"/>
                <a:miter lim="800000"/>
              </a:ln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A5710E-BDEF-4A9F-8127-20C9C4A19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16632"/>
            <a:ext cx="1619672" cy="1819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550625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3200" b="1" dirty="0">
                <a:latin typeface="10X10" panose="020B0600000101010101" charset="-127"/>
                <a:ea typeface="10X10" panose="020B0600000101010101" charset="-127"/>
              </a:rPr>
              <a:t>Requirements Specification</a:t>
            </a:r>
          </a:p>
        </p:txBody>
      </p:sp>
      <p:graphicFrame>
        <p:nvGraphicFramePr>
          <p:cNvPr id="10241" name="Object 1"/>
          <p:cNvGraphicFramePr>
            <a:graphicFrameLocks noChangeAspect="1"/>
          </p:cNvGraphicFramePr>
          <p:nvPr/>
        </p:nvGraphicFramePr>
        <p:xfrm>
          <a:off x="1785918" y="1357298"/>
          <a:ext cx="4786346" cy="4572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4" name="워크시트" r:id="rId3" imgW="7772535" imgH="7877250" progId="Excel.Sheet.12">
                  <p:embed/>
                </p:oleObj>
              </mc:Choice>
              <mc:Fallback>
                <p:oleObj name="워크시트" r:id="rId3" imgW="7772535" imgH="7877250" progId="Excel.Sheet.12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5918" y="1357298"/>
                        <a:ext cx="4786346" cy="45720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85918" y="6000768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10X10" panose="020B0600000101010101" charset="-127"/>
                <a:ea typeface="10X10" panose="020B0600000101010101" charset="-127"/>
              </a:rPr>
              <a:t>※ 국민 건강정보데이터 진료내역 정보 참조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55858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 dirty="0">
                <a:latin typeface="10X10" panose="020B0600000101010101" charset="-127"/>
                <a:ea typeface="10X10" panose="020B0600000101010101" charset="-127"/>
              </a:rPr>
              <a:t>Logical</a:t>
            </a:r>
            <a:r>
              <a:rPr lang="ko-KR" altLang="en-US" sz="3200" b="1" dirty="0">
                <a:latin typeface="10X10" panose="020B0600000101010101" charset="-127"/>
                <a:ea typeface="10X10" panose="020B0600000101010101" charset="-127"/>
              </a:rPr>
              <a:t> </a:t>
            </a:r>
            <a:r>
              <a:rPr lang="en-US" altLang="ko-KR" sz="3200" b="1" dirty="0">
                <a:latin typeface="10X10" panose="020B0600000101010101" charset="-127"/>
                <a:ea typeface="10X10" panose="020B0600000101010101" charset="-127"/>
              </a:rPr>
              <a:t>ERD</a:t>
            </a:r>
            <a:endParaRPr lang="ko-KR" altLang="en-US" sz="32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1026" name="Picture 2" descr="\\192.168.0.15\공유폴더\4. 과제\조별\4조\과제20_ERD_mapping_0110\0116\논리모델_011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340768"/>
            <a:ext cx="8928992" cy="43924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192.168.0.15\공유폴더\4. 과제\조별\4조\과제20_ERD_mapping_0110\0116\물리모델_011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8760"/>
            <a:ext cx="9144000" cy="4752528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95536" y="692696"/>
            <a:ext cx="280506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 dirty="0">
                <a:latin typeface="10X10" panose="020B0600000101010101" charset="-127"/>
                <a:ea typeface="10X10" panose="020B0600000101010101" charset="-127"/>
              </a:rPr>
              <a:t>Physical</a:t>
            </a:r>
            <a:r>
              <a:rPr lang="ko-KR" altLang="en-US" sz="3200" b="1" dirty="0">
                <a:latin typeface="10X10" panose="020B0600000101010101" charset="-127"/>
                <a:ea typeface="10X10" panose="020B0600000101010101" charset="-127"/>
              </a:rPr>
              <a:t> </a:t>
            </a:r>
            <a:r>
              <a:rPr lang="en-US" altLang="ko-KR" sz="3200" b="1" dirty="0">
                <a:latin typeface="10X10" panose="020B0600000101010101" charset="-127"/>
                <a:ea typeface="10X10" panose="020B0600000101010101" charset="-127"/>
              </a:rPr>
              <a:t>ERD</a:t>
            </a:r>
            <a:endParaRPr lang="ko-KR" altLang="en-US" sz="3200" b="1" dirty="0">
              <a:latin typeface="10X10" panose="020B0600000101010101" charset="-127"/>
              <a:ea typeface="10X10" panose="020B0600000101010101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158" y="785794"/>
            <a:ext cx="346883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 dirty="0">
                <a:latin typeface="10X10" panose="020B0600000101010101" charset="-127"/>
                <a:ea typeface="10X10" panose="020B0600000101010101" charset="-127"/>
              </a:rPr>
              <a:t>Division of Roles</a:t>
            </a:r>
            <a:endParaRPr lang="ko-KR" altLang="en-US" sz="32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849400"/>
              </p:ext>
            </p:extLst>
          </p:nvPr>
        </p:nvGraphicFramePr>
        <p:xfrm>
          <a:off x="500034" y="1714489"/>
          <a:ext cx="8215402" cy="409077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428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6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5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0X10" panose="020B0600000101010101" charset="-127"/>
                          <a:ea typeface="10X10" panose="020B0600000101010101" charset="-127"/>
                        </a:rPr>
                        <a:t>팀원 이름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0X10" panose="020B0600000101010101" charset="-127"/>
                          <a:ea typeface="10X10" panose="020B0600000101010101" charset="-127"/>
                        </a:rPr>
                        <a:t>역   할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0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10X10" panose="020B0600000101010101" charset="-127"/>
                          <a:ea typeface="10X10" panose="020B0600000101010101" charset="-127"/>
                        </a:rPr>
                        <a:t>강지혜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dirty="0">
                          <a:latin typeface="10X10" panose="020B0600000101010101" charset="-127"/>
                          <a:ea typeface="10X10" panose="020B0600000101010101" charset="-127"/>
                        </a:rPr>
                        <a:t>미세먼지 데이터 전처리 </a:t>
                      </a:r>
                      <a:r>
                        <a:rPr kumimoji="0" lang="en-US" altLang="ko-KR" sz="1600" b="0" dirty="0"/>
                        <a:t>&amp; </a:t>
                      </a:r>
                      <a:r>
                        <a:rPr kumimoji="0" lang="ko-KR" altLang="en-US" sz="1600" b="0" dirty="0"/>
                        <a:t>시각화</a:t>
                      </a:r>
                      <a:r>
                        <a:rPr kumimoji="0" lang="en-US" altLang="ko-KR" sz="1600" b="0" dirty="0"/>
                        <a:t>, R</a:t>
                      </a:r>
                      <a:r>
                        <a:rPr lang="en-US" altLang="ko-KR" sz="1600" b="0" dirty="0"/>
                        <a:t>aw data </a:t>
                      </a:r>
                      <a:r>
                        <a:rPr lang="en-US" altLang="ko-KR" sz="1600" b="0" dirty="0" err="1"/>
                        <a:t>munging</a:t>
                      </a:r>
                      <a:endParaRPr kumimoji="0" lang="en-US" altLang="ko-KR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02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dirty="0">
                          <a:latin typeface="10X10" panose="020B0600000101010101" charset="-127"/>
                          <a:ea typeface="10X10" panose="020B0600000101010101" charset="-127"/>
                        </a:rPr>
                        <a:t>백종호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dirty="0">
                          <a:latin typeface="10X10" panose="020B0600000101010101" charset="-127"/>
                          <a:ea typeface="10X10" panose="020B0600000101010101" charset="-127"/>
                        </a:rPr>
                        <a:t>진료내역 </a:t>
                      </a:r>
                      <a:r>
                        <a:rPr kumimoji="0" lang="en-US" altLang="ko-KR" sz="1600" b="0" dirty="0"/>
                        <a:t>part, Raw data </a:t>
                      </a:r>
                      <a:r>
                        <a:rPr kumimoji="0" lang="ko-KR" altLang="en-US" sz="1600" b="0" dirty="0"/>
                        <a:t>추출</a:t>
                      </a:r>
                      <a:endParaRPr kumimoji="0" lang="en-US" altLang="ko-KR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02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dirty="0">
                          <a:latin typeface="10X10" panose="020B0600000101010101" charset="-127"/>
                          <a:ea typeface="10X10" panose="020B0600000101010101" charset="-127"/>
                        </a:rPr>
                        <a:t>신용준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dirty="0">
                          <a:latin typeface="10X10" panose="020B0600000101010101" charset="-127"/>
                          <a:ea typeface="10X10" panose="020B0600000101010101" charset="-127"/>
                        </a:rPr>
                        <a:t>기상</a:t>
                      </a:r>
                      <a:r>
                        <a:rPr lang="en-US" altLang="ko-KR" sz="1600" b="0" dirty="0"/>
                        <a:t> part, PPT </a:t>
                      </a:r>
                      <a:r>
                        <a:rPr lang="ko-KR" altLang="en-US" sz="1600" b="0" dirty="0"/>
                        <a:t>자료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502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dirty="0">
                          <a:latin typeface="10X10" panose="020B0600000101010101" charset="-127"/>
                          <a:ea typeface="10X10" panose="020B0600000101010101" charset="-127"/>
                        </a:rPr>
                        <a:t>황태성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dirty="0">
                          <a:latin typeface="10X10" panose="020B0600000101010101" charset="-127"/>
                          <a:ea typeface="10X10" panose="020B0600000101010101" charset="-127"/>
                        </a:rPr>
                        <a:t>기상 </a:t>
                      </a:r>
                      <a:r>
                        <a:rPr kumimoji="0" lang="en-US" altLang="ko-KR" sz="1600" b="0" dirty="0"/>
                        <a:t>part, R</a:t>
                      </a:r>
                      <a:r>
                        <a:rPr lang="en-US" altLang="ko-KR" sz="1600" b="0" dirty="0"/>
                        <a:t>aw </a:t>
                      </a:r>
                      <a:r>
                        <a:rPr kumimoji="0" lang="en-US" altLang="ko-KR" sz="1600" b="0" dirty="0"/>
                        <a:t>data </a:t>
                      </a:r>
                      <a:r>
                        <a:rPr lang="en-US" altLang="ko-KR" sz="1600" b="0" dirty="0" err="1"/>
                        <a:t>m</a:t>
                      </a:r>
                      <a:r>
                        <a:rPr kumimoji="0" lang="en-US" altLang="ko-KR" sz="1600" b="0" dirty="0" err="1"/>
                        <a:t>unging</a:t>
                      </a:r>
                      <a:endParaRPr lang="ko-KR" altLang="en-US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02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dirty="0">
                          <a:latin typeface="10X10" panose="020B0600000101010101" charset="-127"/>
                          <a:ea typeface="10X10" panose="020B0600000101010101" charset="-127"/>
                        </a:rPr>
                        <a:t>이현빈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dirty="0">
                          <a:latin typeface="10X10" panose="020B0600000101010101" charset="-127"/>
                          <a:ea typeface="10X10" panose="020B0600000101010101" charset="-127"/>
                        </a:rPr>
                        <a:t>진료내역 데이터 전처리 </a:t>
                      </a:r>
                      <a:r>
                        <a:rPr kumimoji="0" lang="en-US" altLang="ko-KR" sz="1600" b="0" dirty="0"/>
                        <a:t>&amp; </a:t>
                      </a:r>
                      <a:r>
                        <a:rPr kumimoji="0" lang="ko-KR" altLang="en-US" sz="1600" b="0" dirty="0"/>
                        <a:t>시각화</a:t>
                      </a:r>
                      <a:endParaRPr lang="ko-KR" altLang="en-US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158" y="785794"/>
            <a:ext cx="541686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 dirty="0">
                <a:latin typeface="10X10" panose="020B0600000101010101" charset="-127"/>
                <a:ea typeface="10X10" panose="020B0600000101010101" charset="-127"/>
              </a:rPr>
              <a:t>Development Environment</a:t>
            </a:r>
            <a:endParaRPr lang="ko-KR" altLang="en-US" sz="32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 rot="2685023">
            <a:off x="2974585" y="3739962"/>
            <a:ext cx="1944216" cy="93610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  <a:solidFill>
                <a:schemeClr val="bg2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 rot="2685023">
            <a:off x="5630496" y="3587562"/>
            <a:ext cx="1944216" cy="93610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  <a:solidFill>
                <a:schemeClr val="bg2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 rot="18598179">
            <a:off x="4225874" y="3435120"/>
            <a:ext cx="1944216" cy="93610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  <a:solidFill>
                <a:schemeClr val="bg2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 rot="18598179">
            <a:off x="1614839" y="3279574"/>
            <a:ext cx="1944216" cy="93610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  <a:solidFill>
                <a:schemeClr val="bg2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078658" y="2463013"/>
            <a:ext cx="1440160" cy="144016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342354" y="2462765"/>
            <a:ext cx="1440160" cy="144016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02194" y="4118949"/>
            <a:ext cx="1440160" cy="144016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710506" y="4128241"/>
            <a:ext cx="1440160" cy="144016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590826" y="4118949"/>
            <a:ext cx="1440160" cy="144016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19" name="Picture 5" descr="C:\Users\acorn\Desktop\4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46810" y="4695013"/>
            <a:ext cx="1020113" cy="792088"/>
          </a:xfrm>
          <a:prstGeom prst="rect">
            <a:avLst/>
          </a:prstGeom>
          <a:noFill/>
        </p:spPr>
      </p:pic>
      <p:pic>
        <p:nvPicPr>
          <p:cNvPr id="20" name="Picture 2" descr="C:\Users\acorn\Desktop\1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667"/>
          <a:stretch>
            <a:fillRect/>
          </a:stretch>
        </p:blipFill>
        <p:spPr bwMode="auto">
          <a:xfrm>
            <a:off x="3566713" y="4272257"/>
            <a:ext cx="1728192" cy="1440160"/>
          </a:xfrm>
          <a:prstGeom prst="rect">
            <a:avLst/>
          </a:prstGeom>
          <a:noFill/>
        </p:spPr>
      </p:pic>
      <p:pic>
        <p:nvPicPr>
          <p:cNvPr id="21" name="Picture 4" descr="C:\Users\acorn\Desktop\3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38898" y="4046941"/>
            <a:ext cx="792088" cy="792088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1046210" y="5568401"/>
            <a:ext cx="1080120" cy="8617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dirty="0">
                <a:latin typeface="10X10" panose="020B0600000101010101" charset="-127"/>
                <a:ea typeface="10X10" panose="020B0600000101010101" charset="-127"/>
              </a:rPr>
              <a:t>분석할</a:t>
            </a:r>
            <a:endParaRPr lang="en-US" altLang="ko-KR" sz="1600" dirty="0">
              <a:latin typeface="10X10" panose="020B0600000101010101" charset="-127"/>
              <a:ea typeface="10X10" panose="020B0600000101010101" charset="-127"/>
            </a:endParaRPr>
          </a:p>
          <a:p>
            <a:pPr algn="ctr"/>
            <a:r>
              <a:rPr lang="ko-KR" altLang="en-US" sz="1600" dirty="0">
                <a:latin typeface="10X10" panose="020B0600000101010101" charset="-127"/>
                <a:ea typeface="10X10" panose="020B0600000101010101" charset="-127"/>
              </a:rPr>
              <a:t> 데이터</a:t>
            </a:r>
            <a:endParaRPr lang="en-US" altLang="ko-KR" sz="1600" dirty="0">
              <a:latin typeface="10X10" panose="020B0600000101010101" charset="-127"/>
              <a:ea typeface="10X10" panose="020B0600000101010101" charset="-127"/>
            </a:endParaRPr>
          </a:p>
          <a:p>
            <a:pPr algn="ctr"/>
            <a:r>
              <a:rPr lang="ko-KR" altLang="en-US" sz="1600" dirty="0">
                <a:latin typeface="10X10" panose="020B0600000101010101" charset="-127"/>
                <a:ea typeface="10X10" panose="020B0600000101010101" charset="-127"/>
              </a:rPr>
              <a:t>탐색</a:t>
            </a:r>
          </a:p>
        </p:txBody>
      </p:sp>
      <p:pic>
        <p:nvPicPr>
          <p:cNvPr id="23" name="Picture 3" descr="C:\Users\acorn\Desktop\2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6610" y="2606781"/>
            <a:ext cx="2314542" cy="1296144"/>
          </a:xfrm>
          <a:prstGeom prst="rect">
            <a:avLst/>
          </a:prstGeom>
          <a:noFill/>
        </p:spPr>
      </p:pic>
      <p:pic>
        <p:nvPicPr>
          <p:cNvPr id="24" name="Picture 2" descr="공공데이터 포털 이미지 검색결과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74202" y="4200249"/>
            <a:ext cx="1256928" cy="1256928"/>
          </a:xfrm>
          <a:prstGeom prst="rect">
            <a:avLst/>
          </a:prstGeom>
          <a:noFill/>
        </p:spPr>
      </p:pic>
      <p:sp>
        <p:nvSpPr>
          <p:cNvPr id="25" name="갈매기형 수장 24"/>
          <p:cNvSpPr/>
          <p:nvPr/>
        </p:nvSpPr>
        <p:spPr>
          <a:xfrm rot="18743884">
            <a:off x="2235703" y="3797707"/>
            <a:ext cx="288131" cy="424150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6" name="갈매기형 수장 25"/>
          <p:cNvSpPr/>
          <p:nvPr/>
        </p:nvSpPr>
        <p:spPr>
          <a:xfrm rot="18743884">
            <a:off x="4972321" y="3805513"/>
            <a:ext cx="288131" cy="424150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 rot="2673829">
            <a:off x="6414365" y="3800960"/>
            <a:ext cx="288131" cy="424150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8" name="갈매기형 수장 27"/>
          <p:cNvSpPr/>
          <p:nvPr/>
        </p:nvSpPr>
        <p:spPr>
          <a:xfrm rot="2673829">
            <a:off x="3601872" y="3808314"/>
            <a:ext cx="288131" cy="424150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29" name="Picture 3" descr="C:\Users\acorn\Desktop\images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02394" y="2760089"/>
            <a:ext cx="858220" cy="972108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2558378" y="1607961"/>
            <a:ext cx="1080120" cy="8617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dirty="0">
                <a:latin typeface="10X10" panose="020B0600000101010101" charset="-127"/>
                <a:ea typeface="10X10" panose="020B0600000101010101" charset="-127"/>
              </a:rPr>
              <a:t>분석할</a:t>
            </a:r>
            <a:endParaRPr lang="en-US" altLang="ko-KR" sz="1600" dirty="0">
              <a:latin typeface="10X10" panose="020B0600000101010101" charset="-127"/>
              <a:ea typeface="10X10" panose="020B0600000101010101" charset="-127"/>
            </a:endParaRPr>
          </a:p>
          <a:p>
            <a:pPr algn="ctr"/>
            <a:r>
              <a:rPr lang="ko-KR" altLang="en-US" sz="1600" dirty="0">
                <a:latin typeface="10X10" panose="020B0600000101010101" charset="-127"/>
                <a:ea typeface="10X10" panose="020B0600000101010101" charset="-127"/>
              </a:rPr>
              <a:t> 데이터</a:t>
            </a:r>
            <a:endParaRPr lang="en-US" altLang="ko-KR" sz="1600" dirty="0">
              <a:latin typeface="10X10" panose="020B0600000101010101" charset="-127"/>
              <a:ea typeface="10X10" panose="020B0600000101010101" charset="-127"/>
            </a:endParaRPr>
          </a:p>
          <a:p>
            <a:pPr algn="ctr"/>
            <a:r>
              <a:rPr lang="ko-KR" altLang="en-US" sz="1600" dirty="0">
                <a:latin typeface="10X10" panose="020B0600000101010101" charset="-127"/>
                <a:ea typeface="10X10" panose="020B0600000101010101" charset="-127"/>
              </a:rPr>
              <a:t>저장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926530" y="556840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dirty="0" err="1">
                <a:latin typeface="10X10" panose="020B0600000101010101" charset="-127"/>
                <a:ea typeface="10X10" panose="020B0600000101010101" charset="-127"/>
              </a:rPr>
              <a:t>클라우드</a:t>
            </a:r>
            <a:endParaRPr lang="en-US" altLang="ko-KR" sz="1600" dirty="0">
              <a:latin typeface="10X10" panose="020B0600000101010101" charset="-127"/>
              <a:ea typeface="10X10" panose="020B0600000101010101" charset="-127"/>
            </a:endParaRPr>
          </a:p>
          <a:p>
            <a:pPr algn="ctr"/>
            <a:r>
              <a:rPr lang="ko-KR" altLang="en-US" sz="1600" dirty="0">
                <a:latin typeface="10X10" panose="020B0600000101010101" charset="-127"/>
                <a:ea typeface="10X10" panose="020B0600000101010101" charset="-127"/>
              </a:rPr>
              <a:t>데이터</a:t>
            </a:r>
            <a:endParaRPr lang="en-US" altLang="ko-KR" sz="1600" dirty="0">
              <a:latin typeface="10X10" panose="020B0600000101010101" charset="-127"/>
              <a:ea typeface="10X10" panose="020B0600000101010101" charset="-127"/>
            </a:endParaRPr>
          </a:p>
          <a:p>
            <a:pPr algn="ctr"/>
            <a:r>
              <a:rPr lang="ko-KR" altLang="en-US" sz="1600" dirty="0">
                <a:latin typeface="10X10" panose="020B0600000101010101" charset="-127"/>
                <a:ea typeface="10X10" panose="020B0600000101010101" charset="-127"/>
              </a:rPr>
              <a:t>올리기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50666" y="1569052"/>
            <a:ext cx="1296119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dirty="0" err="1">
                <a:latin typeface="10X10" panose="020B0600000101010101" charset="-127"/>
                <a:ea typeface="10X10" panose="020B0600000101010101" charset="-127"/>
              </a:rPr>
              <a:t>클라우드</a:t>
            </a:r>
            <a:endParaRPr lang="en-US" altLang="ko-KR" sz="1600" dirty="0">
              <a:latin typeface="10X10" panose="020B0600000101010101" charset="-127"/>
              <a:ea typeface="10X10" panose="020B0600000101010101" charset="-127"/>
            </a:endParaRPr>
          </a:p>
          <a:p>
            <a:pPr algn="ctr"/>
            <a:r>
              <a:rPr lang="ko-KR" altLang="en-US" sz="1600" dirty="0">
                <a:latin typeface="10X10" panose="020B0600000101010101" charset="-127"/>
                <a:ea typeface="10X10" panose="020B0600000101010101" charset="-127"/>
              </a:rPr>
              <a:t>유저</a:t>
            </a:r>
            <a:r>
              <a:rPr lang="en-US" altLang="ko-KR" sz="1600" dirty="0">
                <a:latin typeface="10X10" panose="020B0600000101010101" charset="-127"/>
                <a:ea typeface="10X10" panose="020B0600000101010101" charset="-127"/>
              </a:rPr>
              <a:t> </a:t>
            </a:r>
            <a:r>
              <a:rPr lang="ko-KR" altLang="en-US" sz="1600" dirty="0">
                <a:latin typeface="10X10" panose="020B0600000101010101" charset="-127"/>
                <a:ea typeface="10X10" panose="020B0600000101010101" charset="-127"/>
              </a:rPr>
              <a:t>만들기 및 연결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06850" y="5568401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dirty="0">
                <a:latin typeface="10X10" panose="020B0600000101010101" charset="-127"/>
                <a:ea typeface="10X10" panose="020B0600000101010101" charset="-127"/>
              </a:rPr>
              <a:t>시각화</a:t>
            </a:r>
            <a:endParaRPr lang="en-US" altLang="ko-KR" sz="1600" dirty="0">
              <a:latin typeface="10X10" panose="020B0600000101010101" charset="-127"/>
              <a:ea typeface="10X10" panose="020B0600000101010101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158" y="785794"/>
            <a:ext cx="244611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 dirty="0">
                <a:latin typeface="10X10" panose="020B0600000101010101" charset="-127"/>
                <a:ea typeface="10X10" panose="020B0600000101010101" charset="-127"/>
              </a:rPr>
              <a:t>Using Tools</a:t>
            </a:r>
            <a:endParaRPr lang="ko-KR" altLang="en-US" sz="32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79512" y="1772816"/>
            <a:ext cx="8712968" cy="4464496"/>
            <a:chOff x="179512" y="1772816"/>
            <a:chExt cx="8712968" cy="4464496"/>
          </a:xfrm>
        </p:grpSpPr>
        <p:grpSp>
          <p:nvGrpSpPr>
            <p:cNvPr id="8" name="그룹 10"/>
            <p:cNvGrpSpPr>
              <a:grpSpLocks/>
            </p:cNvGrpSpPr>
            <p:nvPr/>
          </p:nvGrpSpPr>
          <p:grpSpPr bwMode="auto">
            <a:xfrm>
              <a:off x="179512" y="1772816"/>
              <a:ext cx="1224136" cy="4464496"/>
              <a:chOff x="683568" y="908720"/>
              <a:chExt cx="3420000" cy="2412048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683568" y="908720"/>
                <a:ext cx="3420000" cy="36022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10X10" panose="020B0600000101010101" charset="-127"/>
                    <a:ea typeface="10X10" panose="020B0600000101010101" charset="-127"/>
                  </a:rPr>
                  <a:t>OS</a:t>
                </a:r>
                <a:endParaRPr lang="ko-KR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" panose="020B0600000101010101" charset="-127"/>
                  <a:ea typeface="10X10" panose="020B0600000101010101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83568" y="1340350"/>
                <a:ext cx="3420000" cy="1980418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10X10" panose="020B0600000101010101" charset="-127"/>
                  <a:ea typeface="10X10" panose="020B0600000101010101" charset="-127"/>
                </a:endParaRPr>
              </a:p>
            </p:txBody>
          </p:sp>
        </p:grpSp>
        <p:grpSp>
          <p:nvGrpSpPr>
            <p:cNvPr id="13" name="그룹 14"/>
            <p:cNvGrpSpPr>
              <a:grpSpLocks/>
            </p:cNvGrpSpPr>
            <p:nvPr/>
          </p:nvGrpSpPr>
          <p:grpSpPr bwMode="auto">
            <a:xfrm>
              <a:off x="1691680" y="1772816"/>
              <a:ext cx="1224136" cy="4464496"/>
              <a:chOff x="683568" y="908720"/>
              <a:chExt cx="3420000" cy="2412048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683568" y="908720"/>
                <a:ext cx="3420000" cy="36022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10X10" panose="020B0600000101010101" charset="-127"/>
                    <a:ea typeface="10X10" panose="020B0600000101010101" charset="-127"/>
                  </a:rPr>
                  <a:t>DB</a:t>
                </a:r>
                <a:endParaRPr lang="ko-KR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" panose="020B0600000101010101" charset="-127"/>
                  <a:ea typeface="10X10" panose="020B0600000101010101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683568" y="1340350"/>
                <a:ext cx="3420000" cy="1980418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10X10" panose="020B0600000101010101" charset="-127"/>
                  <a:ea typeface="10X10" panose="020B0600000101010101" charset="-127"/>
                </a:endParaRPr>
              </a:p>
            </p:txBody>
          </p:sp>
        </p:grpSp>
        <p:grpSp>
          <p:nvGrpSpPr>
            <p:cNvPr id="16" name="그룹 20"/>
            <p:cNvGrpSpPr>
              <a:grpSpLocks/>
            </p:cNvGrpSpPr>
            <p:nvPr/>
          </p:nvGrpSpPr>
          <p:grpSpPr bwMode="auto">
            <a:xfrm>
              <a:off x="3203848" y="1772816"/>
              <a:ext cx="1224136" cy="4464496"/>
              <a:chOff x="683568" y="908720"/>
              <a:chExt cx="3420000" cy="2412048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683568" y="908720"/>
                <a:ext cx="3420000" cy="36022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10X10" panose="020B0600000101010101" charset="-127"/>
                    <a:ea typeface="10X10" panose="020B0600000101010101" charset="-127"/>
                  </a:rPr>
                  <a:t>모듈</a:t>
                </a: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683568" y="1340350"/>
                <a:ext cx="3420000" cy="1980418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10X10" panose="020B0600000101010101" charset="-127"/>
                  <a:ea typeface="10X10" panose="020B0600000101010101" charset="-127"/>
                </a:endParaRPr>
              </a:p>
            </p:txBody>
          </p:sp>
        </p:grpSp>
        <p:grpSp>
          <p:nvGrpSpPr>
            <p:cNvPr id="19" name="그룹 23"/>
            <p:cNvGrpSpPr>
              <a:grpSpLocks/>
            </p:cNvGrpSpPr>
            <p:nvPr/>
          </p:nvGrpSpPr>
          <p:grpSpPr bwMode="auto">
            <a:xfrm>
              <a:off x="4716016" y="1772816"/>
              <a:ext cx="1224136" cy="4464496"/>
              <a:chOff x="683568" y="908720"/>
              <a:chExt cx="3420000" cy="2412048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683568" y="908720"/>
                <a:ext cx="3420000" cy="36022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10X10" panose="020B0600000101010101" charset="-127"/>
                    <a:ea typeface="10X10" panose="020B0600000101010101" charset="-127"/>
                  </a:rPr>
                  <a:t>분석언어</a:t>
                </a: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83568" y="1340350"/>
                <a:ext cx="3420000" cy="1980418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10X10" panose="020B0600000101010101" charset="-127"/>
                  <a:ea typeface="10X10" panose="020B0600000101010101" charset="-127"/>
                </a:endParaRPr>
              </a:p>
            </p:txBody>
          </p:sp>
        </p:grpSp>
        <p:grpSp>
          <p:nvGrpSpPr>
            <p:cNvPr id="22" name="그룹 26"/>
            <p:cNvGrpSpPr>
              <a:grpSpLocks/>
            </p:cNvGrpSpPr>
            <p:nvPr/>
          </p:nvGrpSpPr>
          <p:grpSpPr bwMode="auto">
            <a:xfrm>
              <a:off x="6228184" y="1772816"/>
              <a:ext cx="1224136" cy="4464496"/>
              <a:chOff x="683568" y="908720"/>
              <a:chExt cx="3420000" cy="2412048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683568" y="908720"/>
                <a:ext cx="3420000" cy="36022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10X10" panose="020B0600000101010101" charset="-127"/>
                    <a:ea typeface="10X10" panose="020B0600000101010101" charset="-127"/>
                  </a:rPr>
                  <a:t>형상관리</a:t>
                </a: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683568" y="1340350"/>
                <a:ext cx="3420000" cy="1980418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10X10" panose="020B0600000101010101" charset="-127"/>
                  <a:ea typeface="10X10" panose="020B0600000101010101" charset="-127"/>
                </a:endParaRPr>
              </a:p>
            </p:txBody>
          </p:sp>
        </p:grpSp>
        <p:pic>
          <p:nvPicPr>
            <p:cNvPr id="25" name="Picture 2" descr="C:\Users\acorn\Desktop\1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2708920"/>
              <a:ext cx="936104" cy="936104"/>
            </a:xfrm>
            <a:prstGeom prst="rect">
              <a:avLst/>
            </a:prstGeom>
            <a:noFill/>
          </p:spPr>
        </p:pic>
        <p:pic>
          <p:nvPicPr>
            <p:cNvPr id="26" name="Picture 3" descr="C:\Users\acorn\Desktop\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91680" y="3789040"/>
              <a:ext cx="1195029" cy="864096"/>
            </a:xfrm>
            <a:prstGeom prst="rect">
              <a:avLst/>
            </a:prstGeom>
            <a:noFill/>
          </p:spPr>
        </p:pic>
        <p:grpSp>
          <p:nvGrpSpPr>
            <p:cNvPr id="27" name="그룹 34"/>
            <p:cNvGrpSpPr>
              <a:grpSpLocks/>
            </p:cNvGrpSpPr>
            <p:nvPr/>
          </p:nvGrpSpPr>
          <p:grpSpPr bwMode="auto">
            <a:xfrm>
              <a:off x="7668344" y="1772816"/>
              <a:ext cx="1224136" cy="4464496"/>
              <a:chOff x="683568" y="908720"/>
              <a:chExt cx="3420000" cy="2412048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683568" y="908720"/>
                <a:ext cx="3420000" cy="36022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10X10" panose="020B0600000101010101" charset="-127"/>
                    <a:ea typeface="10X10" panose="020B0600000101010101" charset="-127"/>
                  </a:rPr>
                  <a:t>TOOL</a:t>
                </a:r>
                <a:endParaRPr lang="ko-KR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" panose="020B0600000101010101" charset="-127"/>
                  <a:ea typeface="10X10" panose="020B0600000101010101" charset="-127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683568" y="1340350"/>
                <a:ext cx="3420000" cy="1980418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10X10" panose="020B0600000101010101" charset="-127"/>
                  <a:ea typeface="10X10" panose="020B0600000101010101" charset="-127"/>
                </a:endParaRPr>
              </a:p>
            </p:txBody>
          </p:sp>
        </p:grpSp>
        <p:pic>
          <p:nvPicPr>
            <p:cNvPr id="30" name="Picture 4" descr="C:\Users\acorn\Desktop\3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32040" y="2780928"/>
              <a:ext cx="720080" cy="720080"/>
            </a:xfrm>
            <a:prstGeom prst="rect">
              <a:avLst/>
            </a:prstGeom>
            <a:noFill/>
          </p:spPr>
        </p:pic>
        <p:pic>
          <p:nvPicPr>
            <p:cNvPr id="31" name="Picture 5" descr="C:\Users\acorn\Desktop\4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60032" y="3789040"/>
              <a:ext cx="864096" cy="670945"/>
            </a:xfrm>
            <a:prstGeom prst="rect">
              <a:avLst/>
            </a:prstGeom>
            <a:noFill/>
          </p:spPr>
        </p:pic>
        <p:pic>
          <p:nvPicPr>
            <p:cNvPr id="32" name="Picture 6" descr="C:\Users\acorn\Desktop\download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347864" y="2780928"/>
              <a:ext cx="864096" cy="792088"/>
            </a:xfrm>
            <a:prstGeom prst="rect">
              <a:avLst/>
            </a:prstGeom>
            <a:noFill/>
          </p:spPr>
        </p:pic>
        <p:pic>
          <p:nvPicPr>
            <p:cNvPr id="33" name="Picture 11" descr="C:\Users\acorn\Desktop\download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23528" y="2708920"/>
              <a:ext cx="936104" cy="936104"/>
            </a:xfrm>
            <a:prstGeom prst="rect">
              <a:avLst/>
            </a:prstGeom>
            <a:noFill/>
          </p:spPr>
        </p:pic>
        <p:pic>
          <p:nvPicPr>
            <p:cNvPr id="34" name="Picture 10" descr="C:\Users\acorn\Desktop\images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79512" y="3861048"/>
              <a:ext cx="1152128" cy="576064"/>
            </a:xfrm>
            <a:prstGeom prst="rect">
              <a:avLst/>
            </a:prstGeom>
            <a:noFill/>
          </p:spPr>
        </p:pic>
        <p:pic>
          <p:nvPicPr>
            <p:cNvPr id="35" name="Picture 7" descr="C:\Users\acorn\Desktop\git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300192" y="2852936"/>
              <a:ext cx="1080120" cy="450050"/>
            </a:xfrm>
            <a:prstGeom prst="rect">
              <a:avLst/>
            </a:prstGeom>
            <a:noFill/>
          </p:spPr>
        </p:pic>
        <p:pic>
          <p:nvPicPr>
            <p:cNvPr id="36" name="Picture 8" descr="C:\Users\acorn\Desktop\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300192" y="3717032"/>
              <a:ext cx="1080120" cy="720080"/>
            </a:xfrm>
            <a:prstGeom prst="rect">
              <a:avLst/>
            </a:prstGeom>
            <a:noFill/>
          </p:spPr>
        </p:pic>
        <p:pic>
          <p:nvPicPr>
            <p:cNvPr id="37" name="Picture 2" descr="C:\Users\acorn\Desktop\images.jp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956376" y="2852936"/>
              <a:ext cx="648072" cy="648072"/>
            </a:xfrm>
            <a:prstGeom prst="rect">
              <a:avLst/>
            </a:prstGeom>
            <a:noFill/>
          </p:spPr>
        </p:pic>
        <p:pic>
          <p:nvPicPr>
            <p:cNvPr id="38" name="Picture 3" descr="C:\Users\acorn\Desktop\images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8100392" y="4509120"/>
              <a:ext cx="635719" cy="720080"/>
            </a:xfrm>
            <a:prstGeom prst="rect">
              <a:avLst/>
            </a:prstGeom>
            <a:noFill/>
          </p:spPr>
        </p:pic>
        <p:pic>
          <p:nvPicPr>
            <p:cNvPr id="39" name="Picture 4" descr="C:\Users\acorn\Desktop\download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7668344" y="3861048"/>
              <a:ext cx="1152128" cy="404309"/>
            </a:xfrm>
            <a:prstGeom prst="rect">
              <a:avLst/>
            </a:prstGeom>
            <a:noFill/>
          </p:spPr>
        </p:pic>
        <p:pic>
          <p:nvPicPr>
            <p:cNvPr id="40" name="Picture 2" descr="pandas 파이썬 이미지 검색결과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75608" y="4005064"/>
              <a:ext cx="1008360" cy="523135"/>
            </a:xfrm>
            <a:prstGeom prst="rect">
              <a:avLst/>
            </a:prstGeom>
            <a:noFill/>
          </p:spPr>
        </p:pic>
        <p:pic>
          <p:nvPicPr>
            <p:cNvPr id="41" name="Picture 4" descr="ggplot2 이미지 검색결과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3275856" y="5053722"/>
              <a:ext cx="1080046" cy="607526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344196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 dirty="0">
                <a:latin typeface="10X10" panose="020B0600000101010101" charset="-127"/>
                <a:ea typeface="10X10" panose="020B0600000101010101" charset="-127"/>
              </a:rPr>
              <a:t>Data – Fine Dust</a:t>
            </a:r>
            <a:endParaRPr lang="ko-KR" altLang="en-US" sz="32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700808"/>
            <a:ext cx="6527480" cy="4758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그룹 10"/>
          <p:cNvGrpSpPr/>
          <p:nvPr/>
        </p:nvGrpSpPr>
        <p:grpSpPr>
          <a:xfrm>
            <a:off x="5436096" y="980728"/>
            <a:ext cx="3491880" cy="2208964"/>
            <a:chOff x="5652120" y="548680"/>
            <a:chExt cx="3491880" cy="2208964"/>
          </a:xfrm>
        </p:grpSpPr>
        <p:pic>
          <p:nvPicPr>
            <p:cNvPr id="12" name="Picture 2" descr="\\192.168.0.15\공유폴더\4. 과제\조별\4조\과제20_ERD_mapping_0110\0116\논리모델_0116.png"/>
            <p:cNvPicPr>
              <a:picLocks noChangeAspect="1" noChangeArrowheads="1"/>
            </p:cNvPicPr>
            <p:nvPr/>
          </p:nvPicPr>
          <p:blipFill>
            <a:blip r:embed="rId3" cstate="print"/>
            <a:srcRect l="49194" r="-1204" b="22951"/>
            <a:stretch>
              <a:fillRect/>
            </a:stretch>
          </p:blipFill>
          <p:spPr bwMode="auto">
            <a:xfrm>
              <a:off x="5652120" y="548680"/>
              <a:ext cx="3491880" cy="2208964"/>
            </a:xfrm>
            <a:prstGeom prst="rect">
              <a:avLst/>
            </a:prstGeom>
            <a:noFill/>
          </p:spPr>
        </p:pic>
        <p:sp>
          <p:nvSpPr>
            <p:cNvPr id="13" name="직사각형 12"/>
            <p:cNvSpPr/>
            <p:nvPr/>
          </p:nvSpPr>
          <p:spPr>
            <a:xfrm>
              <a:off x="5652120" y="548680"/>
              <a:ext cx="2034384" cy="1656184"/>
            </a:xfrm>
            <a:prstGeom prst="rect">
              <a:avLst/>
            </a:prstGeom>
            <a:noFill/>
            <a:ln>
              <a:solidFill>
                <a:srgbClr val="FF34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200" b="1" dirty="0">
                <a:solidFill>
                  <a:srgbClr val="EBEBF0"/>
                </a:solidFill>
                <a:latin typeface="10X10" panose="020B0600000101010101" charset="-127"/>
                <a:ea typeface="10X10" panose="020B0600000101010101" charset="-127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21727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10X10" panose="020B0600000101010101" charset="-127"/>
                <a:ea typeface="10X10" panose="020B0600000101010101" charset="-127"/>
              </a:rPr>
              <a:t>Data – Fine Dust</a:t>
            </a:r>
            <a:endParaRPr lang="ko-KR" altLang="en-US" sz="20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544" y="1700808"/>
            <a:ext cx="549701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u="sng" dirty="0">
                <a:latin typeface="10X10" panose="020B0600000101010101" charset="-127"/>
                <a:ea typeface="10X10" panose="020B0600000101010101" charset="-127"/>
              </a:rPr>
              <a:t>미세먼지 </a:t>
            </a:r>
            <a:r>
              <a:rPr lang="en-US" altLang="ko-KR" b="1" u="sng" dirty="0">
                <a:latin typeface="10X10" panose="020B0600000101010101" charset="-127"/>
                <a:ea typeface="10X10" panose="020B0600000101010101" charset="-127"/>
              </a:rPr>
              <a:t>Raw Data :</a:t>
            </a:r>
          </a:p>
          <a:p>
            <a:pPr>
              <a:defRPr/>
            </a:pPr>
            <a:r>
              <a:rPr lang="ko-KR" altLang="en-US" b="1" u="sng" dirty="0">
                <a:latin typeface="10X10" panose="020B0600000101010101" charset="-127"/>
                <a:ea typeface="10X10" panose="020B0600000101010101" charset="-127"/>
              </a:rPr>
              <a:t>주소 데이터 </a:t>
            </a:r>
            <a:r>
              <a:rPr lang="en-US" altLang="ko-KR" b="1" u="sng" dirty="0">
                <a:latin typeface="10X10" panose="020B0600000101010101" charset="-127"/>
                <a:ea typeface="10X10" panose="020B0600000101010101" charset="-127"/>
              </a:rPr>
              <a:t>: </a:t>
            </a:r>
            <a:r>
              <a:rPr lang="ko-KR" altLang="en-US" b="1" u="sng" dirty="0">
                <a:latin typeface="10X10" panose="020B0600000101010101" charset="-127"/>
                <a:ea typeface="10X10" panose="020B0600000101010101" charset="-127"/>
              </a:rPr>
              <a:t>도</a:t>
            </a:r>
            <a:r>
              <a:rPr lang="en-US" altLang="ko-KR" b="1" u="sng" dirty="0">
                <a:latin typeface="10X10" panose="020B0600000101010101" charset="-127"/>
                <a:ea typeface="10X10" panose="020B0600000101010101" charset="-127"/>
              </a:rPr>
              <a:t>-</a:t>
            </a:r>
            <a:r>
              <a:rPr lang="ko-KR" altLang="en-US" b="1" u="sng" dirty="0">
                <a:latin typeface="10X10" panose="020B0600000101010101" charset="-127"/>
                <a:ea typeface="10X10" panose="020B0600000101010101" charset="-127"/>
              </a:rPr>
              <a:t>시</a:t>
            </a:r>
            <a:r>
              <a:rPr lang="en-US" altLang="ko-KR" b="1" u="sng" dirty="0">
                <a:latin typeface="10X10" panose="020B0600000101010101" charset="-127"/>
                <a:ea typeface="10X10" panose="020B0600000101010101" charset="-127"/>
              </a:rPr>
              <a:t>-</a:t>
            </a:r>
            <a:r>
              <a:rPr lang="ko-KR" altLang="en-US" b="1" u="sng" dirty="0">
                <a:latin typeface="10X10" panose="020B0600000101010101" charset="-127"/>
                <a:ea typeface="10X10" panose="020B0600000101010101" charset="-127"/>
              </a:rPr>
              <a:t>동</a:t>
            </a:r>
            <a:r>
              <a:rPr lang="en-US" altLang="ko-KR" b="1" u="sng" dirty="0">
                <a:latin typeface="10X10" panose="020B0600000101010101" charset="-127"/>
                <a:ea typeface="10X10" panose="020B0600000101010101" charset="-127"/>
              </a:rPr>
              <a:t>/</a:t>
            </a:r>
            <a:r>
              <a:rPr lang="ko-KR" altLang="en-US" b="1" u="sng" dirty="0">
                <a:latin typeface="10X10" panose="020B0600000101010101" charset="-127"/>
                <a:ea typeface="10X10" panose="020B0600000101010101" charset="-127"/>
              </a:rPr>
              <a:t>구 단위 측정소 명까지 기재</a:t>
            </a:r>
            <a:endParaRPr lang="en-US" altLang="ko-KR" b="1" u="sng" dirty="0">
              <a:latin typeface="10X10" panose="020B0600000101010101" charset="-127"/>
              <a:ea typeface="10X10" panose="020B0600000101010101" charset="-127"/>
            </a:endParaRPr>
          </a:p>
          <a:p>
            <a:pPr>
              <a:defRPr/>
            </a:pPr>
            <a:r>
              <a:rPr lang="ko-KR" altLang="en-US" b="1" u="sng" dirty="0">
                <a:latin typeface="10X10" panose="020B0600000101010101" charset="-127"/>
                <a:ea typeface="10X10" panose="020B0600000101010101" charset="-127"/>
              </a:rPr>
              <a:t>측정시점 데이터 </a:t>
            </a:r>
            <a:r>
              <a:rPr lang="en-US" altLang="ko-KR" b="1" u="sng" dirty="0">
                <a:latin typeface="10X10" panose="020B0600000101010101" charset="-127"/>
                <a:ea typeface="10X10" panose="020B0600000101010101" charset="-127"/>
              </a:rPr>
              <a:t>: </a:t>
            </a:r>
            <a:r>
              <a:rPr lang="ko-KR" altLang="en-US" b="1" u="sng" dirty="0">
                <a:latin typeface="10X10" panose="020B0600000101010101" charset="-127"/>
                <a:ea typeface="10X10" panose="020B0600000101010101" charset="-127"/>
              </a:rPr>
              <a:t>년</a:t>
            </a:r>
            <a:r>
              <a:rPr lang="en-US" altLang="ko-KR" b="1" u="sng" dirty="0">
                <a:latin typeface="10X10" panose="020B0600000101010101" charset="-127"/>
                <a:ea typeface="10X10" panose="020B0600000101010101" charset="-127"/>
              </a:rPr>
              <a:t>-</a:t>
            </a:r>
            <a:r>
              <a:rPr lang="ko-KR" altLang="en-US" b="1" u="sng" dirty="0">
                <a:latin typeface="10X10" panose="020B0600000101010101" charset="-127"/>
                <a:ea typeface="10X10" panose="020B0600000101010101" charset="-127"/>
              </a:rPr>
              <a:t>월</a:t>
            </a:r>
            <a:r>
              <a:rPr lang="en-US" altLang="ko-KR" b="1" u="sng" dirty="0">
                <a:latin typeface="10X10" panose="020B0600000101010101" charset="-127"/>
                <a:ea typeface="10X10" panose="020B0600000101010101" charset="-127"/>
              </a:rPr>
              <a:t>-</a:t>
            </a:r>
            <a:r>
              <a:rPr lang="ko-KR" altLang="en-US" b="1" u="sng" dirty="0">
                <a:latin typeface="10X10" panose="020B0600000101010101" charset="-127"/>
                <a:ea typeface="10X10" panose="020B0600000101010101" charset="-127"/>
              </a:rPr>
              <a:t>일</a:t>
            </a:r>
            <a:r>
              <a:rPr lang="en-US" altLang="ko-KR" b="1" u="sng" dirty="0">
                <a:latin typeface="10X10" panose="020B0600000101010101" charset="-127"/>
                <a:ea typeface="10X10" panose="020B0600000101010101" charset="-127"/>
              </a:rPr>
              <a:t>-</a:t>
            </a:r>
            <a:r>
              <a:rPr lang="ko-KR" altLang="en-US" b="1" u="sng" dirty="0">
                <a:latin typeface="10X10" panose="020B0600000101010101" charset="-127"/>
                <a:ea typeface="10X10" panose="020B0600000101010101" charset="-127"/>
              </a:rPr>
              <a:t>시 단위로 측정</a:t>
            </a:r>
            <a:endParaRPr lang="en-US" altLang="ko-KR" b="1" u="sng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1600" y="5589240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/>
              <a:buChar char="Ø"/>
              <a:defRPr/>
            </a:pPr>
            <a:r>
              <a:rPr lang="ko-KR" altLang="en-US" b="1" u="sng" dirty="0">
                <a:latin typeface="10X10" panose="020B0600000101010101" charset="-127"/>
                <a:ea typeface="10X10" panose="020B0600000101010101" charset="-127"/>
              </a:rPr>
              <a:t> 향후 다른 기상데이터와 결합분석 위해</a:t>
            </a:r>
            <a:r>
              <a:rPr lang="en-US" altLang="ko-KR" b="1" u="sng" dirty="0">
                <a:latin typeface="10X10" panose="020B0600000101010101" charset="-127"/>
                <a:ea typeface="10X10" panose="020B0600000101010101" charset="-127"/>
              </a:rPr>
              <a:t>,</a:t>
            </a:r>
          </a:p>
          <a:p>
            <a:pPr>
              <a:defRPr/>
            </a:pPr>
            <a:r>
              <a:rPr lang="en-US" altLang="ko-KR" b="1" u="sng" dirty="0">
                <a:latin typeface="10X10" panose="020B0600000101010101" charset="-127"/>
                <a:ea typeface="10X10" panose="020B0600000101010101" charset="-127"/>
              </a:rPr>
              <a:t>    PK(</a:t>
            </a:r>
            <a:r>
              <a:rPr lang="ko-KR" altLang="en-US" b="1" u="sng" dirty="0" err="1">
                <a:latin typeface="10X10" panose="020B0600000101010101" charset="-127"/>
                <a:ea typeface="10X10" panose="020B0600000101010101" charset="-127"/>
              </a:rPr>
              <a:t>년월일</a:t>
            </a:r>
            <a:r>
              <a:rPr lang="ko-KR" altLang="en-US" b="1" u="sng" dirty="0">
                <a:latin typeface="10X10" panose="020B0600000101010101" charset="-127"/>
                <a:ea typeface="10X10" panose="020B0600000101010101" charset="-127"/>
              </a:rPr>
              <a:t> </a:t>
            </a:r>
            <a:r>
              <a:rPr lang="en-US" altLang="ko-KR" b="1" u="sng" dirty="0">
                <a:latin typeface="10X10" panose="020B0600000101010101" charset="-127"/>
                <a:ea typeface="10X10" panose="020B0600000101010101" charset="-127"/>
              </a:rPr>
              <a:t>X </a:t>
            </a:r>
            <a:r>
              <a:rPr lang="ko-KR" altLang="en-US" b="1" u="sng" dirty="0">
                <a:latin typeface="10X10" panose="020B0600000101010101" charset="-127"/>
                <a:ea typeface="10X10" panose="020B0600000101010101" charset="-127"/>
              </a:rPr>
              <a:t>시도구분코드</a:t>
            </a:r>
            <a:r>
              <a:rPr lang="en-US" altLang="ko-KR" b="1" u="sng" dirty="0">
                <a:latin typeface="10X10" panose="020B0600000101010101" charset="-127"/>
                <a:ea typeface="10X10" panose="020B0600000101010101" charset="-127"/>
              </a:rPr>
              <a:t>)</a:t>
            </a:r>
            <a:r>
              <a:rPr lang="ko-KR" altLang="en-US" b="1" u="sng" dirty="0">
                <a:latin typeface="10X10" panose="020B0600000101010101" charset="-127"/>
                <a:ea typeface="10X10" panose="020B0600000101010101" charset="-127"/>
              </a:rPr>
              <a:t>로 미세먼지 데이터를 처리함 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780928"/>
            <a:ext cx="8220913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21727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10X10" panose="020B0600000101010101" charset="-127"/>
                <a:ea typeface="10X10" panose="020B0600000101010101" charset="-127"/>
              </a:rPr>
              <a:t>Data – Fine Dust</a:t>
            </a:r>
            <a:endParaRPr lang="ko-KR" altLang="en-US" sz="20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1560" y="1124744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/>
              <a:buChar char="Ø"/>
              <a:defRPr/>
            </a:pPr>
            <a:r>
              <a:rPr lang="ko-KR" altLang="en-US" b="1" u="sng" dirty="0">
                <a:latin typeface="10X10" panose="020B0600000101010101" charset="-127"/>
                <a:ea typeface="10X10" panose="020B0600000101010101" charset="-127"/>
              </a:rPr>
              <a:t> 향후 다른 기상데이터와 결합분석 위해</a:t>
            </a:r>
            <a:r>
              <a:rPr lang="en-US" altLang="ko-KR" b="1" u="sng" dirty="0">
                <a:latin typeface="10X10" panose="020B0600000101010101" charset="-127"/>
                <a:ea typeface="10X10" panose="020B0600000101010101" charset="-127"/>
              </a:rPr>
              <a:t>, PK(</a:t>
            </a:r>
            <a:r>
              <a:rPr lang="ko-KR" altLang="en-US" b="1" u="sng" dirty="0" err="1">
                <a:latin typeface="10X10" panose="020B0600000101010101" charset="-127"/>
                <a:ea typeface="10X10" panose="020B0600000101010101" charset="-127"/>
              </a:rPr>
              <a:t>년월일</a:t>
            </a:r>
            <a:r>
              <a:rPr lang="ko-KR" altLang="en-US" b="1" u="sng" dirty="0">
                <a:latin typeface="10X10" panose="020B0600000101010101" charset="-127"/>
                <a:ea typeface="10X10" panose="020B0600000101010101" charset="-127"/>
              </a:rPr>
              <a:t> </a:t>
            </a:r>
            <a:r>
              <a:rPr lang="en-US" altLang="ko-KR" b="1" u="sng" dirty="0">
                <a:latin typeface="10X10" panose="020B0600000101010101" charset="-127"/>
                <a:ea typeface="10X10" panose="020B0600000101010101" charset="-127"/>
              </a:rPr>
              <a:t>X </a:t>
            </a:r>
            <a:r>
              <a:rPr lang="ko-KR" altLang="en-US" b="1" u="sng" dirty="0">
                <a:latin typeface="10X10" panose="020B0600000101010101" charset="-127"/>
                <a:ea typeface="10X10" panose="020B0600000101010101" charset="-127"/>
              </a:rPr>
              <a:t>시도구분코드</a:t>
            </a:r>
            <a:r>
              <a:rPr lang="en-US" altLang="ko-KR" b="1" u="sng" dirty="0">
                <a:latin typeface="10X10" panose="020B0600000101010101" charset="-127"/>
                <a:ea typeface="10X10" panose="020B0600000101010101" charset="-127"/>
              </a:rPr>
              <a:t>)</a:t>
            </a:r>
            <a:r>
              <a:rPr lang="ko-KR" altLang="en-US" b="1" u="sng" dirty="0">
                <a:latin typeface="10X10" panose="020B0600000101010101" charset="-127"/>
                <a:ea typeface="10X10" panose="020B0600000101010101" charset="-127"/>
              </a:rPr>
              <a:t>로 미세먼지 데이터를 처리 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916832"/>
            <a:ext cx="3293745" cy="4107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2564904"/>
            <a:ext cx="1995789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아래쪽 화살표 12"/>
          <p:cNvSpPr/>
          <p:nvPr/>
        </p:nvSpPr>
        <p:spPr>
          <a:xfrm rot="16200000">
            <a:off x="2987824" y="3645024"/>
            <a:ext cx="720080" cy="432048"/>
          </a:xfrm>
          <a:prstGeom prst="downArrow">
            <a:avLst/>
          </a:prstGeom>
          <a:solidFill>
            <a:srgbClr val="7357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4" name="아래쪽 화살표 13"/>
          <p:cNvSpPr/>
          <p:nvPr/>
        </p:nvSpPr>
        <p:spPr>
          <a:xfrm rot="16200000">
            <a:off x="5220072" y="3645024"/>
            <a:ext cx="720080" cy="432048"/>
          </a:xfrm>
          <a:prstGeom prst="downArrow">
            <a:avLst/>
          </a:prstGeom>
          <a:solidFill>
            <a:srgbClr val="7357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91680" y="6093296"/>
            <a:ext cx="6030625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b="1" dirty="0">
                <a:latin typeface="10X10" panose="020B0600000101010101" charset="-127"/>
                <a:ea typeface="10X10" panose="020B0600000101010101" charset="-127"/>
              </a:rPr>
              <a:t>주소 데이터 </a:t>
            </a:r>
            <a:r>
              <a:rPr lang="en-US" altLang="ko-KR" sz="1400" b="1" dirty="0">
                <a:latin typeface="10X10" panose="020B0600000101010101" charset="-127"/>
                <a:ea typeface="10X10" panose="020B0600000101010101" charset="-127"/>
              </a:rPr>
              <a:t>: </a:t>
            </a:r>
            <a:r>
              <a:rPr lang="en-US" altLang="ko-KR" sz="1400" b="1" dirty="0" err="1">
                <a:latin typeface="10X10" panose="020B0600000101010101" charset="-127"/>
                <a:ea typeface="10X10" panose="020B0600000101010101" charset="-127"/>
              </a:rPr>
              <a:t>Str</a:t>
            </a:r>
            <a:r>
              <a:rPr lang="en-US" altLang="ko-KR" sz="1400" b="1" dirty="0">
                <a:latin typeface="10X10" panose="020B0600000101010101" charset="-127"/>
                <a:ea typeface="10X10" panose="020B0600000101010101" charset="-127"/>
              </a:rPr>
              <a:t> </a:t>
            </a:r>
            <a:r>
              <a:rPr lang="ko-KR" altLang="en-US" sz="1400" b="1" dirty="0">
                <a:latin typeface="10X10" panose="020B0600000101010101" charset="-127"/>
                <a:ea typeface="10X10" panose="020B0600000101010101" charset="-127"/>
              </a:rPr>
              <a:t>주소데이터 </a:t>
            </a:r>
            <a:r>
              <a:rPr lang="en-US" altLang="ko-KR" sz="1400" b="1" dirty="0">
                <a:latin typeface="10X10" panose="020B0600000101010101" charset="-127"/>
                <a:ea typeface="10X10" panose="020B0600000101010101" charset="-127"/>
              </a:rPr>
              <a:t>split  &gt;&gt; </a:t>
            </a:r>
            <a:r>
              <a:rPr lang="ko-KR" altLang="en-US" sz="1400" b="1" dirty="0">
                <a:latin typeface="10X10" panose="020B0600000101010101" charset="-127"/>
                <a:ea typeface="10X10" panose="020B0600000101010101" charset="-127"/>
              </a:rPr>
              <a:t>전국 </a:t>
            </a:r>
            <a:r>
              <a:rPr lang="en-US" altLang="ko-KR" sz="1400" b="1" dirty="0">
                <a:latin typeface="10X10" panose="020B0600000101010101" charset="-127"/>
                <a:ea typeface="10X10" panose="020B0600000101010101" charset="-127"/>
              </a:rPr>
              <a:t>17</a:t>
            </a:r>
            <a:r>
              <a:rPr lang="ko-KR" altLang="en-US" sz="1400" b="1" dirty="0">
                <a:latin typeface="10X10" panose="020B0600000101010101" charset="-127"/>
                <a:ea typeface="10X10" panose="020B0600000101010101" charset="-127"/>
              </a:rPr>
              <a:t>개 광역시</a:t>
            </a:r>
            <a:r>
              <a:rPr lang="en-US" altLang="ko-KR" sz="1400" b="1" dirty="0">
                <a:latin typeface="10X10" panose="020B0600000101010101" charset="-127"/>
                <a:ea typeface="10X10" panose="020B0600000101010101" charset="-127"/>
              </a:rPr>
              <a:t>&amp;</a:t>
            </a:r>
            <a:r>
              <a:rPr lang="ko-KR" altLang="en-US" sz="1400" b="1" dirty="0">
                <a:latin typeface="10X10" panose="020B0600000101010101" charset="-127"/>
                <a:ea typeface="10X10" panose="020B0600000101010101" charset="-127"/>
              </a:rPr>
              <a:t>도 코드 부여 </a:t>
            </a:r>
            <a:endParaRPr lang="en-US" altLang="ko-KR" sz="1400" b="1" dirty="0">
              <a:latin typeface="10X10" panose="020B0600000101010101" charset="-127"/>
              <a:ea typeface="10X10" panose="020B0600000101010101" charset="-127"/>
            </a:endParaRPr>
          </a:p>
          <a:p>
            <a:r>
              <a:rPr lang="ko-KR" altLang="en-US" sz="1400" b="1" dirty="0">
                <a:latin typeface="10X10" panose="020B0600000101010101" charset="-127"/>
                <a:ea typeface="10X10" panose="020B0600000101010101" charset="-127"/>
              </a:rPr>
              <a:t>시점 데이터 </a:t>
            </a:r>
            <a:r>
              <a:rPr lang="en-US" altLang="ko-KR" sz="1400" b="1" dirty="0">
                <a:latin typeface="10X10" panose="020B0600000101010101" charset="-127"/>
                <a:ea typeface="10X10" panose="020B0600000101010101" charset="-127"/>
              </a:rPr>
              <a:t>: </a:t>
            </a:r>
            <a:r>
              <a:rPr lang="ko-KR" altLang="en-US" sz="1400" b="1" dirty="0">
                <a:latin typeface="10X10" panose="020B0600000101010101" charset="-127"/>
                <a:ea typeface="10X10" panose="020B0600000101010101" charset="-127"/>
              </a:rPr>
              <a:t>매일 일간 기준으로 미세먼지농도 평균치 집계</a:t>
            </a:r>
            <a:r>
              <a:rPr lang="en-US" altLang="ko-KR" sz="1400" b="1" dirty="0">
                <a:latin typeface="10X10" panose="020B0600000101010101" charset="-127"/>
                <a:ea typeface="10X10" panose="020B0600000101010101" charset="-127"/>
              </a:rPr>
              <a:t> </a:t>
            </a:r>
            <a:endParaRPr lang="ko-KR" altLang="en-US" sz="14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29322" y="2428868"/>
            <a:ext cx="3071834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21727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10X10" panose="020B0600000101010101" charset="-127"/>
                <a:ea typeface="10X10" panose="020B0600000101010101" charset="-127"/>
              </a:rPr>
              <a:t>Data – Fine Dust</a:t>
            </a:r>
            <a:endParaRPr lang="ko-KR" altLang="en-US" sz="20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3568" y="1124744"/>
            <a:ext cx="7520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기상데이터 </a:t>
            </a:r>
            <a:r>
              <a:rPr lang="ko-KR" altLang="en-US" b="1" dirty="0" err="1">
                <a:latin typeface="10X10" panose="020B0600000101010101" charset="-127"/>
                <a:ea typeface="10X10" panose="020B0600000101010101" charset="-127"/>
              </a:rPr>
              <a:t>결측값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 존재 </a:t>
            </a:r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: ‘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세종특별시</a:t>
            </a:r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’ 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관련</a:t>
            </a:r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 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행정구역 분류 오류에 기인</a:t>
            </a:r>
            <a:endParaRPr lang="en-US" altLang="ko-KR" b="1" dirty="0"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11" name="Picture 3" descr="\\192.168.0.15\공유폴더\4. 과제\조별\4조\중간프로젝트\기상데이터(2016-2018)\결측치처리관련\2_공간자료결측치보완기법.PNG"/>
          <p:cNvPicPr>
            <a:picLocks noChangeAspect="1" noChangeArrowheads="1"/>
          </p:cNvPicPr>
          <p:nvPr/>
        </p:nvPicPr>
        <p:blipFill>
          <a:blip r:embed="rId2" cstate="print"/>
          <a:srcRect b="4184"/>
          <a:stretch>
            <a:fillRect/>
          </a:stretch>
        </p:blipFill>
        <p:spPr bwMode="auto">
          <a:xfrm>
            <a:off x="611560" y="2132856"/>
            <a:ext cx="3816424" cy="4536504"/>
          </a:xfrm>
          <a:prstGeom prst="rect">
            <a:avLst/>
          </a:prstGeom>
          <a:noFill/>
        </p:spPr>
      </p:pic>
      <p:pic>
        <p:nvPicPr>
          <p:cNvPr id="12" name="Picture 4" descr="C:\Users\acorn\Desktop\세종시반경25km.PNG"/>
          <p:cNvPicPr>
            <a:picLocks noChangeAspect="1" noChangeArrowheads="1"/>
          </p:cNvPicPr>
          <p:nvPr/>
        </p:nvPicPr>
        <p:blipFill>
          <a:blip r:embed="rId3" cstate="print"/>
          <a:srcRect l="14257" t="4774" r="10569"/>
          <a:stretch>
            <a:fillRect/>
          </a:stretch>
        </p:blipFill>
        <p:spPr bwMode="auto">
          <a:xfrm>
            <a:off x="4932040" y="2852936"/>
            <a:ext cx="3240360" cy="3343129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611560" y="1537628"/>
            <a:ext cx="8208912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1400" b="1" dirty="0">
                <a:latin typeface="10X10" panose="020B0600000101010101" charset="-127"/>
                <a:ea typeface="10X10" panose="020B0600000101010101" charset="-127"/>
              </a:rPr>
              <a:t> 지리적 자료 </a:t>
            </a:r>
            <a:r>
              <a:rPr lang="ko-KR" altLang="en-US" sz="1400" b="1" dirty="0" err="1">
                <a:latin typeface="10X10" panose="020B0600000101010101" charset="-127"/>
                <a:ea typeface="10X10" panose="020B0600000101010101" charset="-127"/>
              </a:rPr>
              <a:t>결측치</a:t>
            </a:r>
            <a:r>
              <a:rPr lang="ko-KR" altLang="en-US" sz="1400" b="1" dirty="0">
                <a:latin typeface="10X10" panose="020B0600000101010101" charset="-127"/>
                <a:ea typeface="10X10" panose="020B0600000101010101" charset="-127"/>
              </a:rPr>
              <a:t> 보완 기법 </a:t>
            </a:r>
            <a:r>
              <a:rPr lang="ko-KR" altLang="en-US" sz="1400" b="1" dirty="0" err="1">
                <a:latin typeface="10X10" panose="020B0600000101010101" charset="-127"/>
                <a:ea typeface="10X10" panose="020B0600000101010101" charset="-127"/>
              </a:rPr>
              <a:t>서치</a:t>
            </a:r>
            <a:r>
              <a:rPr lang="ko-KR" altLang="en-US" sz="1400" b="1" dirty="0">
                <a:latin typeface="10X10" panose="020B0600000101010101" charset="-127"/>
                <a:ea typeface="10X10" panose="020B0600000101010101" charset="-127"/>
              </a:rPr>
              <a:t> </a:t>
            </a:r>
            <a:r>
              <a:rPr lang="en-US" altLang="ko-KR" sz="1400" b="1" dirty="0">
                <a:latin typeface="10X10" panose="020B0600000101010101" charset="-127"/>
                <a:ea typeface="10X10" panose="020B0600000101010101" charset="-127"/>
              </a:rPr>
              <a:t>-&gt; </a:t>
            </a:r>
            <a:r>
              <a:rPr lang="ko-KR" altLang="en-US" sz="1400" b="1" dirty="0">
                <a:latin typeface="10X10" panose="020B0600000101010101" charset="-127"/>
                <a:ea typeface="10X10" panose="020B0600000101010101" charset="-127"/>
              </a:rPr>
              <a:t>지역평균법 적용</a:t>
            </a:r>
            <a:endParaRPr lang="en-US" altLang="ko-KR" sz="1400" b="1" dirty="0">
              <a:latin typeface="10X10" panose="020B0600000101010101" charset="-127"/>
              <a:ea typeface="10X10" panose="020B0600000101010101" charset="-127"/>
            </a:endParaRPr>
          </a:p>
          <a:p>
            <a:pPr>
              <a:buFont typeface="Wingdings" pitchFamily="2" charset="2"/>
              <a:buChar char="Ø"/>
            </a:pPr>
            <a:r>
              <a:rPr lang="en-US" altLang="ko-KR" sz="1400" b="1" dirty="0">
                <a:latin typeface="10X10" panose="020B0600000101010101" charset="-127"/>
                <a:ea typeface="10X10" panose="020B0600000101010101" charset="-127"/>
              </a:rPr>
              <a:t> </a:t>
            </a:r>
            <a:r>
              <a:rPr lang="ko-KR" altLang="en-US" sz="1400" b="1" dirty="0">
                <a:latin typeface="10X10" panose="020B0600000101010101" charset="-127"/>
                <a:ea typeface="10X10" panose="020B0600000101010101" charset="-127"/>
              </a:rPr>
              <a:t>전국 시 평균 면적</a:t>
            </a:r>
            <a:r>
              <a:rPr lang="en-US" altLang="ko-KR" sz="1400" b="1" dirty="0">
                <a:latin typeface="10X10" panose="020B0600000101010101" charset="-127"/>
                <a:ea typeface="10X10" panose="020B0600000101010101" charset="-127"/>
              </a:rPr>
              <a:t>(608.10 km2)</a:t>
            </a:r>
            <a:r>
              <a:rPr lang="ko-KR" altLang="en-US" sz="1400" b="1" dirty="0">
                <a:latin typeface="10X10" panose="020B0600000101010101" charset="-127"/>
                <a:ea typeface="10X10" panose="020B0600000101010101" charset="-127"/>
              </a:rPr>
              <a:t> </a:t>
            </a:r>
            <a:r>
              <a:rPr lang="en-US" altLang="ko-KR" sz="1400" b="1" dirty="0">
                <a:latin typeface="10X10" panose="020B0600000101010101" charset="-127"/>
                <a:ea typeface="10X10" panose="020B0600000101010101" charset="-127"/>
              </a:rPr>
              <a:t>-&gt; </a:t>
            </a:r>
            <a:r>
              <a:rPr lang="ko-KR" altLang="en-US" sz="1400" b="1" dirty="0">
                <a:latin typeface="10X10" panose="020B0600000101010101" charset="-127"/>
                <a:ea typeface="10X10" panose="020B0600000101010101" charset="-127"/>
              </a:rPr>
              <a:t>약 </a:t>
            </a:r>
            <a:r>
              <a:rPr lang="en-US" altLang="ko-KR" sz="1400" b="1" dirty="0">
                <a:latin typeface="10X10" panose="020B0600000101010101" charset="-127"/>
                <a:ea typeface="10X10" panose="020B0600000101010101" charset="-127"/>
              </a:rPr>
              <a:t>25 km</a:t>
            </a:r>
            <a:r>
              <a:rPr lang="ko-KR" altLang="en-US" sz="1400" b="1" dirty="0">
                <a:latin typeface="10X10" panose="020B0600000101010101" charset="-127"/>
                <a:ea typeface="10X10" panose="020B0600000101010101" charset="-127"/>
              </a:rPr>
              <a:t>를 영향반경으로 설정</a:t>
            </a:r>
            <a:r>
              <a:rPr lang="en-US" altLang="ko-KR" sz="1400" b="1" dirty="0">
                <a:latin typeface="10X10" panose="020B0600000101010101" charset="-127"/>
                <a:ea typeface="10X10" panose="020B0600000101010101" charset="-127"/>
              </a:rPr>
              <a:t>, </a:t>
            </a:r>
            <a:r>
              <a:rPr lang="ko-KR" altLang="en-US" sz="1400" b="1" dirty="0">
                <a:latin typeface="10X10" panose="020B0600000101010101" charset="-127"/>
                <a:ea typeface="10X10" panose="020B0600000101010101" charset="-127"/>
              </a:rPr>
              <a:t>반경 내 측정된 데이터 사용</a:t>
            </a:r>
            <a:endParaRPr lang="en-US" altLang="ko-KR" sz="14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3568" y="3717032"/>
            <a:ext cx="3600400" cy="360040"/>
          </a:xfrm>
          <a:prstGeom prst="rect">
            <a:avLst/>
          </a:prstGeom>
          <a:noFill/>
          <a:ln>
            <a:solidFill>
              <a:srgbClr val="FF34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84168" y="3861048"/>
            <a:ext cx="10438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u="sng" dirty="0" err="1">
                <a:solidFill>
                  <a:srgbClr val="2D1152"/>
                </a:solidFill>
                <a:latin typeface="10X10" panose="020B0600000101010101" charset="-127"/>
                <a:ea typeface="10X10" panose="020B0600000101010101" charset="-127"/>
              </a:rPr>
              <a:t>세종시</a:t>
            </a:r>
            <a:endParaRPr lang="en-US" altLang="ko-KR" b="1" u="sng" dirty="0">
              <a:solidFill>
                <a:srgbClr val="2D1152"/>
              </a:solidFill>
              <a:latin typeface="10X10" panose="020B0600000101010101" charset="-127"/>
              <a:ea typeface="10X10" panose="020B0600000101010101" charset="-127"/>
            </a:endParaRPr>
          </a:p>
          <a:p>
            <a:r>
              <a:rPr lang="en-US" altLang="ko-KR" b="1" u="sng" dirty="0">
                <a:solidFill>
                  <a:srgbClr val="2D1152"/>
                </a:solidFill>
                <a:latin typeface="10X10" panose="020B0600000101010101" charset="-127"/>
                <a:ea typeface="10X10" panose="020B0600000101010101" charset="-127"/>
              </a:rPr>
              <a:t>(</a:t>
            </a:r>
            <a:r>
              <a:rPr lang="ko-KR" altLang="en-US" b="1" u="sng" dirty="0" err="1">
                <a:solidFill>
                  <a:srgbClr val="2D1152"/>
                </a:solidFill>
                <a:latin typeface="10X10" panose="020B0600000101010101" charset="-127"/>
                <a:ea typeface="10X10" panose="020B0600000101010101" charset="-127"/>
              </a:rPr>
              <a:t>결측점</a:t>
            </a:r>
            <a:r>
              <a:rPr lang="en-US" altLang="ko-KR" b="1" u="sng" dirty="0">
                <a:solidFill>
                  <a:srgbClr val="2D1152"/>
                </a:solidFill>
                <a:latin typeface="10X10" panose="020B0600000101010101" charset="-127"/>
                <a:ea typeface="10X10" panose="020B0600000101010101" charset="-127"/>
              </a:rPr>
              <a:t>)</a:t>
            </a:r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380312" y="2996952"/>
            <a:ext cx="8771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청주시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236296" y="5013176"/>
            <a:ext cx="8771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대전시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716016" y="4797152"/>
            <a:ext cx="8771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공주시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제목 1"/>
          <p:cNvSpPr>
            <a:spLocks noGrp="1"/>
          </p:cNvSpPr>
          <p:nvPr>
            <p:ph type="title"/>
          </p:nvPr>
        </p:nvSpPr>
        <p:spPr>
          <a:xfrm>
            <a:off x="285720" y="514378"/>
            <a:ext cx="2530475" cy="777875"/>
          </a:xfrm>
          <a:noFill/>
        </p:spPr>
        <p:txBody>
          <a:bodyPr/>
          <a:lstStyle/>
          <a:p>
            <a:pPr algn="l" eaLnBrk="1" hangingPunct="1"/>
            <a:r>
              <a:rPr lang="en-US" altLang="ko-KR" sz="3200" b="1" dirty="0"/>
              <a:t>INDEX</a:t>
            </a:r>
            <a:endParaRPr lang="ko-KR" altLang="en-US" sz="3200" b="1" dirty="0"/>
          </a:p>
        </p:txBody>
      </p:sp>
      <p:sp>
        <p:nvSpPr>
          <p:cNvPr id="2" name="직사각형 1"/>
          <p:cNvSpPr/>
          <p:nvPr/>
        </p:nvSpPr>
        <p:spPr>
          <a:xfrm>
            <a:off x="611560" y="1182539"/>
            <a:ext cx="7920880" cy="4752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9" name="순서도: 대체 처리 8"/>
          <p:cNvSpPr/>
          <p:nvPr/>
        </p:nvSpPr>
        <p:spPr>
          <a:xfrm>
            <a:off x="330938" y="1521958"/>
            <a:ext cx="985882" cy="428628"/>
          </a:xfrm>
          <a:prstGeom prst="flowChartAlternateProcess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1</a:t>
            </a:r>
            <a:endParaRPr lang="ko-KR" altLang="en-US" sz="16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46934" y="1521957"/>
            <a:ext cx="7397000" cy="4286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주제 및 목적</a:t>
            </a:r>
            <a:r>
              <a:rPr lang="en-US" altLang="ko-KR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기획의도</a:t>
            </a:r>
            <a:r>
              <a:rPr lang="en-US" altLang="ko-KR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)</a:t>
            </a:r>
            <a:endParaRPr lang="ko-KR" altLang="en-US" sz="1600" b="1" dirty="0">
              <a:solidFill>
                <a:schemeClr val="tx1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4A40B4A4-C6DE-45C4-B7E7-0FC83684F29B}"/>
              </a:ext>
            </a:extLst>
          </p:cNvPr>
          <p:cNvSpPr/>
          <p:nvPr/>
        </p:nvSpPr>
        <p:spPr>
          <a:xfrm>
            <a:off x="330938" y="2228545"/>
            <a:ext cx="985882" cy="428628"/>
          </a:xfrm>
          <a:prstGeom prst="flowChartAlternateProcess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2</a:t>
            </a:r>
            <a:endParaRPr lang="ko-KR" altLang="en-US" sz="16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5A0247-A9D6-47BB-B8F3-09FA113D9DB5}"/>
              </a:ext>
            </a:extLst>
          </p:cNvPr>
          <p:cNvSpPr/>
          <p:nvPr/>
        </p:nvSpPr>
        <p:spPr>
          <a:xfrm>
            <a:off x="1246934" y="2228544"/>
            <a:ext cx="7397000" cy="4286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프로젝트 일정 계획</a:t>
            </a:r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D81F9D9F-B8DE-410E-8861-DEDD67370796}"/>
              </a:ext>
            </a:extLst>
          </p:cNvPr>
          <p:cNvSpPr/>
          <p:nvPr/>
        </p:nvSpPr>
        <p:spPr>
          <a:xfrm>
            <a:off x="330938" y="2935131"/>
            <a:ext cx="985882" cy="428628"/>
          </a:xfrm>
          <a:prstGeom prst="flowChartAlternateProcess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3</a:t>
            </a:r>
            <a:endParaRPr lang="ko-KR" altLang="en-US" sz="16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E07D755-8518-4A51-8197-9C15166F1655}"/>
              </a:ext>
            </a:extLst>
          </p:cNvPr>
          <p:cNvSpPr/>
          <p:nvPr/>
        </p:nvSpPr>
        <p:spPr>
          <a:xfrm>
            <a:off x="1246934" y="2935130"/>
            <a:ext cx="7397000" cy="4286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프로젝트 진행 상황</a:t>
            </a:r>
          </a:p>
        </p:txBody>
      </p:sp>
      <p:sp>
        <p:nvSpPr>
          <p:cNvPr id="22" name="순서도: 대체 처리 21">
            <a:extLst>
              <a:ext uri="{FF2B5EF4-FFF2-40B4-BE49-F238E27FC236}">
                <a16:creationId xmlns:a16="http://schemas.microsoft.com/office/drawing/2014/main" id="{B6A28EFE-8250-428B-A109-8A127A5199D5}"/>
              </a:ext>
            </a:extLst>
          </p:cNvPr>
          <p:cNvSpPr/>
          <p:nvPr/>
        </p:nvSpPr>
        <p:spPr>
          <a:xfrm>
            <a:off x="327912" y="4825603"/>
            <a:ext cx="985882" cy="428628"/>
          </a:xfrm>
          <a:prstGeom prst="flowChartAlternateProcess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4</a:t>
            </a:r>
            <a:endParaRPr lang="ko-KR" altLang="en-US" sz="16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96550F-E4C1-452F-B4E0-94700E6BC39D}"/>
              </a:ext>
            </a:extLst>
          </p:cNvPr>
          <p:cNvSpPr/>
          <p:nvPr/>
        </p:nvSpPr>
        <p:spPr>
          <a:xfrm>
            <a:off x="1243908" y="4825602"/>
            <a:ext cx="7397000" cy="4286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데이터 </a:t>
            </a:r>
            <a:r>
              <a:rPr lang="ko-KR" altLang="en-US" sz="1600" b="1" dirty="0" err="1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전처리</a:t>
            </a:r>
            <a:r>
              <a:rPr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&amp; </a:t>
            </a:r>
            <a:r>
              <a:rPr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시각화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FE4C4BF-593D-4F21-9765-5A668FE7D466}"/>
              </a:ext>
            </a:extLst>
          </p:cNvPr>
          <p:cNvSpPr/>
          <p:nvPr/>
        </p:nvSpPr>
        <p:spPr>
          <a:xfrm>
            <a:off x="1246936" y="3363758"/>
            <a:ext cx="7396998" cy="1143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ctr" fontAlgn="auto">
              <a:spcBef>
                <a:spcPts val="0"/>
              </a:spcBef>
              <a:spcAft>
                <a:spcPts val="0"/>
              </a:spcAft>
              <a:buAutoNum type="arabicParenBoth"/>
              <a:defRPr/>
            </a:pPr>
            <a:r>
              <a:rPr kumimoji="0" lang="ko-KR" altLang="en-US" sz="14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기획 및 </a:t>
            </a:r>
            <a:r>
              <a:rPr lang="ko-KR" altLang="en-US" sz="14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설계</a:t>
            </a:r>
            <a:endParaRPr lang="en-US" altLang="ko-KR" sz="1400" b="1" dirty="0">
              <a:solidFill>
                <a:schemeClr val="tx1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400" b="1" dirty="0">
              <a:solidFill>
                <a:schemeClr val="tx1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(2) </a:t>
            </a:r>
            <a:r>
              <a:rPr kumimoji="0" lang="ko-KR" altLang="en-US" sz="14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개발 환경 및 사용 툴</a:t>
            </a:r>
            <a:endParaRPr kumimoji="0" lang="en-US" altLang="ko-KR" sz="1400" b="1" dirty="0">
              <a:solidFill>
                <a:schemeClr val="tx1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BFA5FEC-24A3-4D53-BCCA-0FC9FBF3080F}"/>
              </a:ext>
            </a:extLst>
          </p:cNvPr>
          <p:cNvSpPr/>
          <p:nvPr/>
        </p:nvSpPr>
        <p:spPr>
          <a:xfrm>
            <a:off x="1243906" y="5254230"/>
            <a:ext cx="7397001" cy="11270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(1) </a:t>
            </a:r>
            <a:r>
              <a:rPr kumimoji="0" lang="ko-KR" altLang="en-US" sz="14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미세먼지</a:t>
            </a:r>
            <a:endParaRPr kumimoji="0" lang="en-US" altLang="ko-KR" sz="1400" b="1" dirty="0">
              <a:solidFill>
                <a:schemeClr val="tx1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700" b="1" dirty="0">
              <a:solidFill>
                <a:schemeClr val="tx1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(2) </a:t>
            </a:r>
            <a:r>
              <a:rPr lang="ko-KR" altLang="en-US" sz="14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기상데이터</a:t>
            </a:r>
            <a:endParaRPr lang="en-US" altLang="ko-KR" sz="1400" b="1" dirty="0">
              <a:solidFill>
                <a:schemeClr val="tx1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700" b="1" dirty="0">
              <a:solidFill>
                <a:schemeClr val="tx1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(3) </a:t>
            </a:r>
            <a:r>
              <a:rPr kumimoji="0" lang="ko-KR" altLang="en-US" sz="14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진료데이터</a:t>
            </a:r>
            <a:endParaRPr kumimoji="0" lang="en-US" altLang="ko-KR" sz="1400" b="1" dirty="0">
              <a:solidFill>
                <a:schemeClr val="tx1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CD25944-690D-4E2C-8361-99575513C7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16632"/>
            <a:ext cx="1619672" cy="1819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21727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10X10" panose="020B0600000101010101" charset="-127"/>
                <a:ea typeface="10X10" panose="020B0600000101010101" charset="-127"/>
              </a:rPr>
              <a:t>Data – Fine Dust</a:t>
            </a:r>
            <a:endParaRPr lang="ko-KR" altLang="en-US" sz="20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3568" y="1124744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미세먼지 데이터 </a:t>
            </a:r>
            <a:r>
              <a:rPr lang="ko-KR" altLang="en-US" b="1" dirty="0" err="1">
                <a:latin typeface="10X10" panose="020B0600000101010101" charset="-127"/>
                <a:ea typeface="10X10" panose="020B0600000101010101" charset="-127"/>
              </a:rPr>
              <a:t>결측치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 처리</a:t>
            </a:r>
            <a:endParaRPr lang="en-US" altLang="ko-KR" b="1" dirty="0"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3068960"/>
            <a:ext cx="5760640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\\192.168.0.15\공유폴더\4. 과제\조별\4조\중간프로젝트\기상데이터(2016-2018)\미세먼지\결측치 확인, 삽입 코드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1628800"/>
            <a:ext cx="5676900" cy="409575"/>
          </a:xfrm>
          <a:prstGeom prst="rect">
            <a:avLst/>
          </a:prstGeom>
          <a:noFill/>
        </p:spPr>
      </p:pic>
      <p:sp>
        <p:nvSpPr>
          <p:cNvPr id="11" name="아래쪽 화살표 10"/>
          <p:cNvSpPr/>
          <p:nvPr/>
        </p:nvSpPr>
        <p:spPr>
          <a:xfrm>
            <a:off x="4067944" y="2276872"/>
            <a:ext cx="720080" cy="432048"/>
          </a:xfrm>
          <a:prstGeom prst="downArrow">
            <a:avLst/>
          </a:prstGeom>
          <a:solidFill>
            <a:srgbClr val="7357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21727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10X10" panose="020B0600000101010101" charset="-127"/>
                <a:ea typeface="10X10" panose="020B0600000101010101" charset="-127"/>
              </a:rPr>
              <a:t>Data – Fine Dust</a:t>
            </a:r>
            <a:endParaRPr lang="ko-KR" altLang="en-US" sz="20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3933056"/>
            <a:ext cx="7488832" cy="285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052736"/>
            <a:ext cx="7632848" cy="2832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21727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10X10" panose="020B0600000101010101" charset="-127"/>
                <a:ea typeface="10X10" panose="020B0600000101010101" charset="-127"/>
              </a:rPr>
              <a:t>Data – Fine Dust</a:t>
            </a:r>
            <a:endParaRPr lang="ko-KR" altLang="en-US" sz="20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052736"/>
            <a:ext cx="7416824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3933056"/>
            <a:ext cx="7416824" cy="2756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 descr="미세먼지 등급 기준표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4480" y="1071546"/>
            <a:ext cx="5544324" cy="49632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21727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10X10" panose="020B0600000101010101" charset="-127"/>
                <a:ea typeface="10X10" panose="020B0600000101010101" charset="-127"/>
              </a:rPr>
              <a:t>Data – Fine Dust</a:t>
            </a:r>
            <a:endParaRPr lang="ko-KR" altLang="en-US" sz="20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6" name="Picture 2" descr="\\192.168.0.15\공유폴더\4. 과제\조별\4조\중간프로젝트\기상데이터(2016-2018)\미세먼지\2016 전국 월별 미세먼지 농도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052736"/>
            <a:ext cx="7536457" cy="2897148"/>
          </a:xfrm>
          <a:prstGeom prst="rect">
            <a:avLst/>
          </a:prstGeom>
          <a:noFill/>
        </p:spPr>
      </p:pic>
      <p:pic>
        <p:nvPicPr>
          <p:cNvPr id="8" name="Picture 3" descr="\\192.168.0.15\공유폴더\4. 과제\조별\4조\중간프로젝트\기상데이터(2016-2018)\미세먼지\2016 전국 월별 초미세먼지 농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933056"/>
            <a:ext cx="7471933" cy="27229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21727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10X10" panose="020B0600000101010101" charset="-127"/>
                <a:ea typeface="10X10" panose="020B0600000101010101" charset="-127"/>
              </a:rPr>
              <a:t>Data – Fine Dust</a:t>
            </a:r>
            <a:endParaRPr lang="ko-KR" altLang="en-US" sz="20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10" name="Picture 4" descr="\\192.168.0.15\공유폴더\4. 과제\조별\4조\중간프로젝트\기상데이터(2016-2018)\미세먼지\연도별 전국 초미세 먼지 농도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2132856"/>
            <a:ext cx="4104456" cy="2736700"/>
          </a:xfrm>
          <a:prstGeom prst="rect">
            <a:avLst/>
          </a:prstGeom>
          <a:noFill/>
        </p:spPr>
      </p:pic>
      <p:pic>
        <p:nvPicPr>
          <p:cNvPr id="11" name="Picture 5" descr="\\192.168.0.15\공유폴더\4. 과제\조별\4조\중간프로젝트\기상데이터(2016-2018)\미세먼지\연도별 전국 미세 먼지 농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204864"/>
            <a:ext cx="4104456" cy="2736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419980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 dirty="0">
                <a:latin typeface="10X10" panose="020B0600000101010101" charset="-127"/>
                <a:ea typeface="10X10" panose="020B0600000101010101" charset="-127"/>
              </a:rPr>
              <a:t>Data – Raw Weather</a:t>
            </a:r>
            <a:endParaRPr lang="ko-KR" altLang="en-US" sz="32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07904" y="6021288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기상청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476672"/>
            <a:ext cx="3267128" cy="281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6516216" y="620688"/>
            <a:ext cx="2448272" cy="2808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412776"/>
            <a:ext cx="5472608" cy="4195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492896"/>
            <a:ext cx="6164610" cy="2708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899592" y="184482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Raw Data</a:t>
            </a:r>
            <a:endParaRPr lang="ko-KR" altLang="en-US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692696"/>
            <a:ext cx="19622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10X10" panose="020B0600000101010101" charset="-127"/>
                <a:ea typeface="10X10" panose="020B0600000101010101" charset="-127"/>
              </a:rPr>
              <a:t>Data - Weather</a:t>
            </a:r>
            <a:endParaRPr lang="ko-KR" altLang="en-US" sz="2000" b="1" dirty="0">
              <a:latin typeface="10X10" panose="020B0600000101010101" charset="-127"/>
              <a:ea typeface="10X10" panose="020B0600000101010101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19622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10X10" panose="020B0600000101010101" charset="-127"/>
                <a:ea typeface="10X10" panose="020B0600000101010101" charset="-127"/>
              </a:rPr>
              <a:t>Data - Weather</a:t>
            </a:r>
            <a:endParaRPr lang="ko-KR" altLang="en-US" sz="20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99592" y="1268760"/>
            <a:ext cx="1963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err="1">
                <a:latin typeface="10X10" panose="020B0600000101010101" charset="-127"/>
                <a:ea typeface="10X10" panose="020B0600000101010101" charset="-127"/>
              </a:rPr>
              <a:t>결측치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 및 이상치</a:t>
            </a:r>
            <a:endParaRPr lang="en-US" altLang="ko-KR" b="1" dirty="0"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988840"/>
            <a:ext cx="2827397" cy="436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2348880"/>
            <a:ext cx="424815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3645024"/>
            <a:ext cx="358140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000" y="2060848"/>
            <a:ext cx="8677472" cy="2245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11560" y="4941168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기상 데이터 추출 </a:t>
            </a: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– 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기상청 홈페이지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980728"/>
            <a:ext cx="6124575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타원 5"/>
          <p:cNvSpPr/>
          <p:nvPr/>
        </p:nvSpPr>
        <p:spPr>
          <a:xfrm>
            <a:off x="8244408" y="2708920"/>
            <a:ext cx="504056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544" y="548680"/>
            <a:ext cx="19622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10X10" panose="020B0600000101010101" charset="-127"/>
                <a:ea typeface="10X10" panose="020B0600000101010101" charset="-127"/>
              </a:rPr>
              <a:t>Data - Weather</a:t>
            </a:r>
            <a:endParaRPr lang="ko-KR" altLang="en-US" sz="20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788024" y="2708920"/>
            <a:ext cx="504056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067944" y="2708920"/>
            <a:ext cx="504056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31640" y="5085184"/>
            <a:ext cx="6768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endParaRPr lang="en-US" altLang="ko-KR" dirty="0">
              <a:latin typeface="10X10" panose="020B0600000101010101" charset="-127"/>
              <a:ea typeface="10X10" panose="020B0600000101010101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latin typeface="10X10" panose="020B0600000101010101" charset="-127"/>
              <a:ea typeface="10X10" panose="020B0600000101010101" charset="-127"/>
            </a:endParaRPr>
          </a:p>
          <a:p>
            <a:pPr marL="342900" indent="-342900" algn="ctr"/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2. 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일 최심신적설</a:t>
            </a: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, </a:t>
            </a:r>
            <a:r>
              <a:rPr lang="ko-KR" altLang="en-US" dirty="0" err="1">
                <a:latin typeface="10X10" panose="020B0600000101010101" charset="-127"/>
                <a:ea typeface="10X10" panose="020B0600000101010101" charset="-127"/>
              </a:rPr>
              <a:t>일강수량</a:t>
            </a: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, </a:t>
            </a:r>
            <a:r>
              <a:rPr lang="ko-KR" altLang="en-US" dirty="0" err="1">
                <a:latin typeface="10X10" panose="020B0600000101010101" charset="-127"/>
                <a:ea typeface="10X10" panose="020B0600000101010101" charset="-127"/>
              </a:rPr>
              <a:t>강수계속시간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 </a:t>
            </a:r>
            <a:r>
              <a:rPr lang="ko-KR" altLang="en-US" dirty="0" err="1">
                <a:latin typeface="10X10" panose="020B0600000101010101" charset="-127"/>
                <a:ea typeface="10X10" panose="020B0600000101010101" charset="-127"/>
              </a:rPr>
              <a:t>결측치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 처리</a:t>
            </a: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(0 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대입</a:t>
            </a: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)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4725144"/>
            <a:ext cx="57340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2132856"/>
            <a:ext cx="47053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1196752"/>
            <a:ext cx="2400300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419872" y="378904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1. 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시도코드 부여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44" y="548680"/>
            <a:ext cx="19622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10X10" panose="020B0600000101010101" charset="-127"/>
                <a:ea typeface="10X10" panose="020B0600000101010101" charset="-127"/>
              </a:rPr>
              <a:t>Data - Weather</a:t>
            </a:r>
            <a:endParaRPr lang="ko-KR" altLang="en-US" sz="2000" b="1" dirty="0">
              <a:latin typeface="10X10" panose="020B0600000101010101" charset="-127"/>
              <a:ea typeface="10X10" panose="020B0600000101010101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11560" y="1196752"/>
            <a:ext cx="7920880" cy="4752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9" name="순서도: 대체 처리 8"/>
          <p:cNvSpPr/>
          <p:nvPr/>
        </p:nvSpPr>
        <p:spPr>
          <a:xfrm>
            <a:off x="330938" y="1282441"/>
            <a:ext cx="985882" cy="428628"/>
          </a:xfrm>
          <a:prstGeom prst="flowChartAlternateProcess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5</a:t>
            </a:r>
            <a:endParaRPr lang="ko-KR" altLang="en-US" sz="16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46934" y="1282440"/>
            <a:ext cx="7397000" cy="42862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  <a:r>
              <a:rPr lang="ko-KR" altLang="en-US" sz="1600" b="1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 </a:t>
            </a:r>
            <a:endParaRPr kumimoji="0" lang="ko-KR" altLang="en-US" sz="1600" b="1" dirty="0">
              <a:solidFill>
                <a:schemeClr val="tx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4A40B4A4-C6DE-45C4-B7E7-0FC83684F29B}"/>
              </a:ext>
            </a:extLst>
          </p:cNvPr>
          <p:cNvSpPr/>
          <p:nvPr/>
        </p:nvSpPr>
        <p:spPr>
          <a:xfrm>
            <a:off x="330938" y="3861048"/>
            <a:ext cx="985882" cy="603522"/>
          </a:xfrm>
          <a:prstGeom prst="flowChartAlternateProcess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6</a:t>
            </a:r>
            <a:endParaRPr lang="ko-KR" altLang="en-US" sz="16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5A0247-A9D6-47BB-B8F3-09FA113D9DB5}"/>
              </a:ext>
            </a:extLst>
          </p:cNvPr>
          <p:cNvSpPr/>
          <p:nvPr/>
        </p:nvSpPr>
        <p:spPr>
          <a:xfrm>
            <a:off x="1246934" y="3861047"/>
            <a:ext cx="7397000" cy="60352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프로젝트 일정 계획</a:t>
            </a:r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D81F9D9F-B8DE-410E-8861-DEDD67370796}"/>
              </a:ext>
            </a:extLst>
          </p:cNvPr>
          <p:cNvSpPr/>
          <p:nvPr/>
        </p:nvSpPr>
        <p:spPr>
          <a:xfrm>
            <a:off x="330938" y="4783657"/>
            <a:ext cx="985882" cy="603522"/>
          </a:xfrm>
          <a:prstGeom prst="flowChartAlternateProcess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7</a:t>
            </a:r>
            <a:endParaRPr lang="ko-KR" altLang="en-US" sz="16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E07D755-8518-4A51-8197-9C15166F1655}"/>
              </a:ext>
            </a:extLst>
          </p:cNvPr>
          <p:cNvSpPr/>
          <p:nvPr/>
        </p:nvSpPr>
        <p:spPr>
          <a:xfrm>
            <a:off x="1246934" y="4783656"/>
            <a:ext cx="7397000" cy="60352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프로젝트 진행 상황</a:t>
            </a:r>
          </a:p>
        </p:txBody>
      </p:sp>
      <p:sp>
        <p:nvSpPr>
          <p:cNvPr id="22" name="순서도: 대체 처리 21">
            <a:extLst>
              <a:ext uri="{FF2B5EF4-FFF2-40B4-BE49-F238E27FC236}">
                <a16:creationId xmlns:a16="http://schemas.microsoft.com/office/drawing/2014/main" id="{B6A28EFE-8250-428B-A109-8A127A5199D5}"/>
              </a:ext>
            </a:extLst>
          </p:cNvPr>
          <p:cNvSpPr/>
          <p:nvPr/>
        </p:nvSpPr>
        <p:spPr>
          <a:xfrm>
            <a:off x="320325" y="5705798"/>
            <a:ext cx="985882" cy="603522"/>
          </a:xfrm>
          <a:prstGeom prst="flowChartAlternateProcess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8</a:t>
            </a:r>
            <a:endParaRPr lang="ko-KR" altLang="en-US" sz="16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96550F-E4C1-452F-B4E0-94700E6BC39D}"/>
              </a:ext>
            </a:extLst>
          </p:cNvPr>
          <p:cNvSpPr/>
          <p:nvPr/>
        </p:nvSpPr>
        <p:spPr>
          <a:xfrm>
            <a:off x="1236321" y="5705797"/>
            <a:ext cx="7397000" cy="60352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데이터 </a:t>
            </a:r>
            <a:r>
              <a:rPr kumimoji="0" lang="ko-KR" altLang="en-US" sz="1600" b="1" dirty="0" err="1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전처리</a:t>
            </a:r>
            <a:r>
              <a:rPr kumimoji="0"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kumimoji="0" lang="en-US" altLang="ko-KR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&amp; </a:t>
            </a:r>
            <a:r>
              <a:rPr kumimoji="0"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시각화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17FD937-3B13-4C55-8F9B-9BCB1C104268}"/>
              </a:ext>
            </a:extLst>
          </p:cNvPr>
          <p:cNvSpPr/>
          <p:nvPr/>
        </p:nvSpPr>
        <p:spPr>
          <a:xfrm>
            <a:off x="1243906" y="1711068"/>
            <a:ext cx="7396998" cy="19339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(1) </a:t>
            </a:r>
            <a:r>
              <a:rPr lang="ko-KR" altLang="en-US" sz="12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연도별</a:t>
            </a:r>
            <a:r>
              <a:rPr lang="en-US" altLang="ko-KR" sz="12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,</a:t>
            </a:r>
            <a:r>
              <a:rPr lang="ko-KR" altLang="en-US" sz="12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지역별 요인들 추이</a:t>
            </a:r>
            <a:r>
              <a:rPr lang="en-US" altLang="ko-KR" sz="12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시계열 분석</a:t>
            </a:r>
            <a:r>
              <a:rPr lang="en-US" altLang="ko-KR" sz="12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)</a:t>
            </a:r>
          </a:p>
          <a:p>
            <a:pPr algn="ctr">
              <a:defRPr/>
            </a:pPr>
            <a:endParaRPr lang="en-US" altLang="ko-KR" sz="700" b="1" dirty="0">
              <a:solidFill>
                <a:schemeClr val="tx1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(2) </a:t>
            </a:r>
            <a:r>
              <a:rPr lang="ko-KR" altLang="en-US" sz="12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지역별 분산 분석</a:t>
            </a:r>
            <a:r>
              <a:rPr lang="en-US" altLang="ko-KR" sz="12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분산분석</a:t>
            </a:r>
            <a:r>
              <a:rPr lang="en-US" altLang="ko-KR" sz="12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)</a:t>
            </a:r>
          </a:p>
          <a:p>
            <a:pPr algn="ctr">
              <a:defRPr/>
            </a:pPr>
            <a:endParaRPr lang="en-US" altLang="ko-KR" sz="700" b="1" dirty="0">
              <a:solidFill>
                <a:schemeClr val="tx1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marL="342900" indent="-342900" algn="ctr"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(3) </a:t>
            </a:r>
            <a:r>
              <a:rPr lang="ko-KR" altLang="en-US" sz="12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지역별 군집화 </a:t>
            </a:r>
            <a:r>
              <a:rPr lang="en-US" altLang="ko-KR" sz="12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(</a:t>
            </a:r>
            <a:r>
              <a:rPr lang="ko-KR" altLang="en-US" sz="1200" b="1" dirty="0" err="1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머신러닝</a:t>
            </a:r>
            <a:r>
              <a:rPr lang="ko-KR" altLang="en-US" sz="12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군집 분석</a:t>
            </a:r>
            <a:r>
              <a:rPr lang="en-US" altLang="ko-KR" sz="12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)</a:t>
            </a:r>
          </a:p>
          <a:p>
            <a:pPr marL="342900" indent="-342900" algn="ctr">
              <a:defRPr/>
            </a:pPr>
            <a:endParaRPr lang="en-US" altLang="ko-KR" sz="700" b="1" dirty="0">
              <a:solidFill>
                <a:schemeClr val="tx1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marL="342900" indent="-342900" algn="ctr"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(4) </a:t>
            </a:r>
            <a:r>
              <a:rPr lang="ko-KR" altLang="en-US" sz="1200" b="1" dirty="0" err="1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군집별</a:t>
            </a:r>
            <a:r>
              <a:rPr lang="ko-KR" altLang="en-US" sz="12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분기별 요인 분석 </a:t>
            </a:r>
            <a:r>
              <a:rPr lang="en-US" altLang="ko-KR" sz="12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지도 시각화를 이용한 분석</a:t>
            </a:r>
            <a:r>
              <a:rPr lang="en-US" altLang="ko-KR" sz="12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)</a:t>
            </a:r>
          </a:p>
          <a:p>
            <a:pPr marL="342900" indent="-342900" algn="ctr">
              <a:defRPr/>
            </a:pPr>
            <a:endParaRPr lang="en-US" altLang="ko-KR" sz="700" b="1" dirty="0">
              <a:solidFill>
                <a:schemeClr val="tx1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(5) </a:t>
            </a:r>
            <a:r>
              <a:rPr lang="ko-KR" altLang="en-US" sz="1200" b="1" dirty="0" err="1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군집별</a:t>
            </a:r>
            <a:r>
              <a:rPr lang="ko-KR" altLang="en-US" sz="12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요인들 회귀 분석 </a:t>
            </a:r>
            <a:r>
              <a:rPr lang="en-US" altLang="ko-KR" sz="12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회귀 분석</a:t>
            </a:r>
            <a:r>
              <a:rPr lang="en-US" altLang="ko-KR" sz="12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)</a:t>
            </a:r>
          </a:p>
          <a:p>
            <a:pPr algn="ctr">
              <a:defRPr/>
            </a:pPr>
            <a:endParaRPr lang="en-US" altLang="ko-KR" sz="700" b="1" dirty="0">
              <a:solidFill>
                <a:schemeClr val="tx1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algn="ctr"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(6) </a:t>
            </a:r>
            <a:r>
              <a:rPr lang="ko-KR" altLang="en-US" sz="1200" b="1" dirty="0" err="1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군집별</a:t>
            </a:r>
            <a:r>
              <a:rPr lang="ko-KR" altLang="en-US" sz="12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분류 분석</a:t>
            </a:r>
            <a:r>
              <a:rPr lang="en-US" altLang="ko-KR" sz="12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(</a:t>
            </a:r>
            <a:r>
              <a:rPr lang="ko-KR" altLang="en-US" sz="1200" b="1" dirty="0" err="1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머신러닝</a:t>
            </a:r>
            <a:r>
              <a:rPr lang="ko-KR" altLang="en-US" sz="12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분류 분석</a:t>
            </a:r>
            <a:r>
              <a:rPr lang="en-US" altLang="ko-KR" sz="12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)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E0D182A-E973-4D20-B360-E2794C01D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16632"/>
            <a:ext cx="1619672" cy="181918"/>
          </a:xfrm>
          <a:prstGeom prst="rect">
            <a:avLst/>
          </a:prstGeom>
          <a:noFill/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1654A020-C5BE-4F64-B44E-1CF3C43E4F7F}"/>
              </a:ext>
            </a:extLst>
          </p:cNvPr>
          <p:cNvSpPr txBox="1">
            <a:spLocks/>
          </p:cNvSpPr>
          <p:nvPr/>
        </p:nvSpPr>
        <p:spPr>
          <a:xfrm>
            <a:off x="285720" y="274861"/>
            <a:ext cx="2530475" cy="7778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  <a:cs typeface="+mj-cs"/>
              </a:defRPr>
            </a:lvl1pPr>
          </a:lstStyle>
          <a:p>
            <a:pPr algn="l"/>
            <a:r>
              <a:rPr lang="en-US" altLang="ko-KR" sz="3200" b="1"/>
              <a:t>INDEX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72521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0" y="2708920"/>
            <a:ext cx="4860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3. 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세종 지역 임시 데이터 생성</a:t>
            </a:r>
            <a:endParaRPr lang="en-US" altLang="ko-KR" dirty="0">
              <a:latin typeface="10X10" panose="020B0600000101010101" charset="-127"/>
              <a:ea typeface="10X10" panose="020B0600000101010101" charset="-127"/>
            </a:endParaRPr>
          </a:p>
          <a:p>
            <a:pPr marL="342900" indent="-342900" algn="ctr"/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( 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대전 </a:t>
            </a: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+ 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청주의 평균</a:t>
            </a: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)</a:t>
            </a:r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6146" name="Picture 2" descr="\\192.168.0.15\공유폴더\4. 과제\조별\4조\중간프로젝트\기상데이터(2016-2018)\결측치처리관련\2_공간자료결측치보완기법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3" y="764704"/>
            <a:ext cx="4388201" cy="4608512"/>
          </a:xfrm>
          <a:prstGeom prst="rect">
            <a:avLst/>
          </a:prstGeom>
          <a:noFill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5517232"/>
            <a:ext cx="545782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67544" y="404664"/>
            <a:ext cx="19622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10X10" panose="020B0600000101010101" charset="-127"/>
                <a:ea typeface="10X10" panose="020B0600000101010101" charset="-127"/>
              </a:rPr>
              <a:t>Data - Weather</a:t>
            </a:r>
            <a:endParaRPr lang="ko-KR" altLang="en-US" sz="2000" b="1" dirty="0">
              <a:latin typeface="10X10" panose="020B0600000101010101" charset="-127"/>
              <a:ea typeface="10X10" panose="020B0600000101010101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" y="1214438"/>
            <a:ext cx="7696200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55576" y="587727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저장된 데이터 예시 </a:t>
            </a: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(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그림은 </a:t>
            </a: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2018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년</a:t>
            </a: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)</a:t>
            </a:r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548680"/>
            <a:ext cx="19622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10X10" panose="020B0600000101010101" charset="-127"/>
                <a:ea typeface="10X10" panose="020B0600000101010101" charset="-127"/>
              </a:rPr>
              <a:t>Data - Weather</a:t>
            </a:r>
            <a:endParaRPr lang="ko-KR" altLang="en-US" sz="20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55576" y="1844824"/>
            <a:ext cx="1800200" cy="3312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43608" y="4293096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2016 ~ 2018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년 데이터 합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" y="2348880"/>
            <a:ext cx="878205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67544" y="548680"/>
            <a:ext cx="19622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10X10" panose="020B0600000101010101" charset="-127"/>
                <a:ea typeface="10X10" panose="020B0600000101010101" charset="-127"/>
              </a:rPr>
              <a:t>Data - Weather</a:t>
            </a:r>
            <a:endParaRPr lang="ko-KR" altLang="en-US" sz="2000" b="1" dirty="0">
              <a:latin typeface="10X10" panose="020B0600000101010101" charset="-127"/>
              <a:ea typeface="10X10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3033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58ECABD-0E7F-4AC9-A7EA-DE7032D860A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980728"/>
            <a:ext cx="7632848" cy="3498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8625A5-9ACE-44C9-B61E-8ADBB8BEC403}"/>
              </a:ext>
            </a:extLst>
          </p:cNvPr>
          <p:cNvSpPr txBox="1"/>
          <p:nvPr/>
        </p:nvSpPr>
        <p:spPr>
          <a:xfrm>
            <a:off x="1187624" y="4901656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2016 ~ 2018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년 데이터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544" y="548680"/>
            <a:ext cx="19622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10X10" panose="020B0600000101010101" charset="-127"/>
                <a:ea typeface="10X10" panose="020B0600000101010101" charset="-127"/>
              </a:rPr>
              <a:t>Data - Weather</a:t>
            </a:r>
            <a:endParaRPr lang="ko-KR" altLang="en-US" sz="2000" b="1" dirty="0">
              <a:latin typeface="10X10" panose="020B0600000101010101" charset="-127"/>
              <a:ea typeface="10X10" panose="020B0600000101010101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FCCDBCB-6CEE-4AFC-BA00-BB5E27223B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84784"/>
            <a:ext cx="9144000" cy="3685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09A4B-4296-4779-9639-0E1CF926DC0E}"/>
              </a:ext>
            </a:extLst>
          </p:cNvPr>
          <p:cNvSpPr txBox="1"/>
          <p:nvPr/>
        </p:nvSpPr>
        <p:spPr>
          <a:xfrm>
            <a:off x="1187624" y="5373216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연도별 월 평균기온 추출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548680"/>
            <a:ext cx="19622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10X10" panose="020B0600000101010101" charset="-127"/>
                <a:ea typeface="10X10" panose="020B0600000101010101" charset="-127"/>
              </a:rPr>
              <a:t>Data - Weather</a:t>
            </a:r>
            <a:endParaRPr lang="ko-KR" altLang="en-US" sz="2000" b="1" dirty="0">
              <a:latin typeface="10X10" panose="020B0600000101010101" charset="-127"/>
              <a:ea typeface="10X10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6264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809A4B-4296-4779-9639-0E1CF926DC0E}"/>
              </a:ext>
            </a:extLst>
          </p:cNvPr>
          <p:cNvSpPr txBox="1"/>
          <p:nvPr/>
        </p:nvSpPr>
        <p:spPr>
          <a:xfrm>
            <a:off x="1187623" y="4876425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2016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년 </a:t>
            </a: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~ 2018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년 국내 월 평균기온 변화</a:t>
            </a:r>
          </a:p>
        </p:txBody>
      </p:sp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E57E975A-8B2F-40B1-A9EB-B5B1430098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4" y="980728"/>
            <a:ext cx="5486411" cy="3657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B59F4B-7A14-48DE-BBF6-7138FE5A8115}"/>
              </a:ext>
            </a:extLst>
          </p:cNvPr>
          <p:cNvSpPr txBox="1"/>
          <p:nvPr/>
        </p:nvSpPr>
        <p:spPr>
          <a:xfrm>
            <a:off x="539552" y="5536158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완전 일치하진 않지만 대체적으로 기온 변화가 유사한 것을 알 수 있음</a:t>
            </a: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.</a:t>
            </a:r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EB8AD-4EE3-4F56-857C-46A2434F9CE9}"/>
              </a:ext>
            </a:extLst>
          </p:cNvPr>
          <p:cNvSpPr txBox="1"/>
          <p:nvPr/>
        </p:nvSpPr>
        <p:spPr>
          <a:xfrm>
            <a:off x="539552" y="5920799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같은 기간 내에 환자 진료건수와 비교 가능하다 판단</a:t>
            </a: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.</a:t>
            </a:r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544" y="548680"/>
            <a:ext cx="19622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10X10" panose="020B0600000101010101" charset="-127"/>
                <a:ea typeface="10X10" panose="020B0600000101010101" charset="-127"/>
              </a:rPr>
              <a:t>Data - Weather</a:t>
            </a:r>
            <a:endParaRPr lang="ko-KR" altLang="en-US" sz="2000" b="1" dirty="0">
              <a:latin typeface="10X10" panose="020B0600000101010101" charset="-127"/>
              <a:ea typeface="10X10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91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461658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 dirty="0">
                <a:latin typeface="10X10" panose="020B0600000101010101" charset="-127"/>
                <a:ea typeface="10X10" panose="020B0600000101010101" charset="-127"/>
              </a:rPr>
              <a:t>Data – Medical Record</a:t>
            </a:r>
            <a:endParaRPr lang="ko-KR" altLang="en-US" sz="32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584" y="1484784"/>
            <a:ext cx="792087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Datasets Source: </a:t>
            </a:r>
            <a:r>
              <a:rPr lang="ko-KR" altLang="en-US" sz="1600" dirty="0">
                <a:latin typeface="10X10" panose="020B0600000101010101" charset="-127"/>
                <a:ea typeface="10X10" panose="020B0600000101010101" charset="-127"/>
              </a:rPr>
              <a:t>국민건강보험공단</a:t>
            </a:r>
            <a:br>
              <a:rPr lang="en-US" altLang="ko-KR" sz="1600" dirty="0">
                <a:latin typeface="10X10" panose="020B0600000101010101" charset="-127"/>
                <a:ea typeface="10X10" panose="020B0600000101010101" charset="-127"/>
              </a:rPr>
            </a:br>
            <a:br>
              <a:rPr lang="en-US" altLang="ko-KR" sz="1600" dirty="0">
                <a:latin typeface="10X10" panose="020B0600000101010101" charset="-127"/>
                <a:ea typeface="10X10" panose="020B0600000101010101" charset="-127"/>
              </a:rPr>
            </a:br>
            <a:endParaRPr lang="en-US" altLang="ko-KR" sz="1600" dirty="0">
              <a:latin typeface="10X10" panose="020B0600000101010101" charset="-127"/>
              <a:ea typeface="10X10" panose="020B0600000101010101" charset="-127"/>
            </a:endParaRPr>
          </a:p>
          <a:p>
            <a:pPr marL="342900" indent="-342900">
              <a:buAutoNum type="arabicPeriod"/>
              <a:defRPr/>
            </a:pPr>
            <a:endParaRPr lang="en-US" altLang="ko-KR" sz="1600" b="1" dirty="0">
              <a:latin typeface="10X10" panose="020B0600000101010101" charset="-127"/>
              <a:ea typeface="10X10" panose="020B0600000101010101" charset="-127"/>
            </a:endParaRPr>
          </a:p>
          <a:p>
            <a:pPr marL="342900" indent="-342900">
              <a:buAutoNum type="arabicPeriod"/>
              <a:defRPr/>
            </a:pPr>
            <a:endParaRPr lang="en-US" altLang="ko-KR" sz="1600" b="1" dirty="0">
              <a:latin typeface="10X10" panose="020B0600000101010101" charset="-127"/>
              <a:ea typeface="10X10" panose="020B0600000101010101" charset="-127"/>
            </a:endParaRPr>
          </a:p>
          <a:p>
            <a:pPr marL="342900" indent="-342900">
              <a:defRPr/>
            </a:pPr>
            <a:b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</a:br>
            <a:endParaRPr lang="ko" altLang="en-US" sz="1200" dirty="0">
              <a:latin typeface="10X10" panose="020B0600000101010101" charset="-127"/>
              <a:ea typeface="10X10" panose="020B0600000101010101" charset="-127"/>
            </a:endParaRPr>
          </a:p>
          <a:p>
            <a:b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</a:br>
            <a:endParaRPr lang="en-US" altLang="ko-KR" sz="1600" b="1" dirty="0">
              <a:latin typeface="10X10" panose="020B0600000101010101" charset="-127"/>
              <a:ea typeface="10X10" panose="020B0600000101010101" charset="-127"/>
            </a:endParaRPr>
          </a:p>
          <a:p>
            <a:pPr>
              <a:defRPr/>
            </a:pPr>
            <a:endParaRPr lang="ko-KR" altLang="en-US" sz="1600" b="1" i="1" dirty="0"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132856"/>
            <a:ext cx="8351386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9527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10X10" panose="020B0600000101010101" charset="-127"/>
                <a:ea typeface="10X10" panose="020B0600000101010101" charset="-127"/>
              </a:rPr>
              <a:t>Data – Medical Record</a:t>
            </a:r>
            <a:endParaRPr lang="ko-KR" altLang="en-US" sz="20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2132856"/>
            <a:ext cx="28083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10X10" panose="020B0600000101010101" charset="-127"/>
                <a:ea typeface="10X10" panose="020B0600000101010101" charset="-127"/>
              </a:rPr>
              <a:t>요양일수          </a:t>
            </a:r>
            <a: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  <a:t>int64</a:t>
            </a:r>
            <a:endParaRPr lang="ko" altLang="en-US" sz="1200" dirty="0">
              <a:latin typeface="10X10" panose="020B0600000101010101" charset="-127"/>
              <a:ea typeface="10X10" panose="020B0600000101010101" charset="-127"/>
            </a:endParaRPr>
          </a:p>
          <a:p>
            <a:r>
              <a:rPr lang="ko-KR" altLang="en-US" sz="1200" dirty="0" err="1">
                <a:latin typeface="10X10" panose="020B0600000101010101" charset="-127"/>
                <a:ea typeface="10X10" panose="020B0600000101010101" charset="-127"/>
              </a:rPr>
              <a:t>입내원일수</a:t>
            </a:r>
            <a:r>
              <a:rPr lang="ko-KR" altLang="en-US" sz="1200" dirty="0">
                <a:latin typeface="10X10" panose="020B0600000101010101" charset="-127"/>
                <a:ea typeface="10X10" panose="020B0600000101010101" charset="-127"/>
              </a:rPr>
              <a:t>         </a:t>
            </a:r>
            <a: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  <a:t>int64</a:t>
            </a:r>
            <a:endParaRPr lang="ko" altLang="en-US" sz="1200" dirty="0">
              <a:latin typeface="10X10" panose="020B0600000101010101" charset="-127"/>
              <a:ea typeface="10X10" panose="020B0600000101010101" charset="-127"/>
            </a:endParaRPr>
          </a:p>
          <a:p>
            <a:r>
              <a:rPr lang="ko-KR" altLang="en-US" sz="1200" dirty="0" err="1">
                <a:latin typeface="10X10" panose="020B0600000101010101" charset="-127"/>
                <a:ea typeface="10X10" panose="020B0600000101010101" charset="-127"/>
              </a:rPr>
              <a:t>심결가산율</a:t>
            </a:r>
            <a:r>
              <a:rPr lang="ko-KR" altLang="en-US" sz="1200" dirty="0">
                <a:latin typeface="10X10" panose="020B0600000101010101" charset="-127"/>
                <a:ea typeface="10X10" panose="020B0600000101010101" charset="-127"/>
              </a:rPr>
              <a:t>         </a:t>
            </a:r>
            <a: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  <a:t>float64</a:t>
            </a:r>
            <a:endParaRPr lang="ko" altLang="en-US" sz="1200" dirty="0">
              <a:latin typeface="10X10" panose="020B0600000101010101" charset="-127"/>
              <a:ea typeface="10X10" panose="020B0600000101010101" charset="-127"/>
            </a:endParaRPr>
          </a:p>
          <a:p>
            <a:r>
              <a:rPr lang="ko-KR" altLang="en-US" sz="1200" dirty="0" err="1">
                <a:latin typeface="10X10" panose="020B0600000101010101" charset="-127"/>
                <a:ea typeface="10X10" panose="020B0600000101010101" charset="-127"/>
              </a:rPr>
              <a:t>심결요양급여비용총액</a:t>
            </a:r>
            <a:r>
              <a:rPr lang="ko-KR" altLang="en-US" sz="1200" dirty="0">
                <a:latin typeface="10X10" panose="020B0600000101010101" charset="-127"/>
                <a:ea typeface="10X10" panose="020B0600000101010101" charset="-127"/>
              </a:rPr>
              <a:t>    </a:t>
            </a:r>
            <a: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  <a:t>int64</a:t>
            </a:r>
            <a:endParaRPr lang="ko" altLang="en-US" sz="1200" dirty="0">
              <a:latin typeface="10X10" panose="020B0600000101010101" charset="-127"/>
              <a:ea typeface="10X10" panose="020B0600000101010101" charset="-127"/>
            </a:endParaRPr>
          </a:p>
          <a:p>
            <a:r>
              <a:rPr lang="ko-KR" altLang="en-US" sz="1200" dirty="0" err="1">
                <a:latin typeface="10X10" panose="020B0600000101010101" charset="-127"/>
                <a:ea typeface="10X10" panose="020B0600000101010101" charset="-127"/>
              </a:rPr>
              <a:t>심결본인부담금</a:t>
            </a:r>
            <a:r>
              <a:rPr lang="ko-KR" altLang="en-US" sz="1200" dirty="0">
                <a:latin typeface="10X10" panose="020B0600000101010101" charset="-127"/>
                <a:ea typeface="10X10" panose="020B0600000101010101" charset="-127"/>
              </a:rPr>
              <a:t>       </a:t>
            </a:r>
            <a: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  <a:t>int64</a:t>
            </a:r>
            <a:endParaRPr lang="ko" altLang="en-US" sz="1200" dirty="0">
              <a:latin typeface="10X10" panose="020B0600000101010101" charset="-127"/>
              <a:ea typeface="10X10" panose="020B0600000101010101" charset="-127"/>
            </a:endParaRPr>
          </a:p>
          <a:p>
            <a:r>
              <a:rPr lang="ko-KR" altLang="en-US" sz="1200" dirty="0" err="1">
                <a:latin typeface="10X10" panose="020B0600000101010101" charset="-127"/>
                <a:ea typeface="10X10" panose="020B0600000101010101" charset="-127"/>
              </a:rPr>
              <a:t>심결보험자부담금</a:t>
            </a:r>
            <a:r>
              <a:rPr lang="ko-KR" altLang="en-US" sz="1200" dirty="0">
                <a:latin typeface="10X10" panose="020B0600000101010101" charset="-127"/>
                <a:ea typeface="10X10" panose="020B0600000101010101" charset="-127"/>
              </a:rPr>
              <a:t>      </a:t>
            </a:r>
            <a: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  <a:t>int64</a:t>
            </a:r>
            <a:endParaRPr lang="ko" altLang="en-US" sz="1200" dirty="0">
              <a:latin typeface="10X10" panose="020B0600000101010101" charset="-127"/>
              <a:ea typeface="10X10" panose="020B0600000101010101" charset="-127"/>
            </a:endParaRPr>
          </a:p>
          <a:p>
            <a:r>
              <a:rPr lang="ko-KR" altLang="en-US" sz="1200" dirty="0" err="1">
                <a:latin typeface="10X10" panose="020B0600000101010101" charset="-127"/>
                <a:ea typeface="10X10" panose="020B0600000101010101" charset="-127"/>
              </a:rPr>
              <a:t>총처방일수</a:t>
            </a:r>
            <a:r>
              <a:rPr lang="ko-KR" altLang="en-US" sz="1200" dirty="0">
                <a:latin typeface="10X10" panose="020B0600000101010101" charset="-127"/>
                <a:ea typeface="10X10" panose="020B0600000101010101" charset="-127"/>
              </a:rPr>
              <a:t>         </a:t>
            </a:r>
            <a: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  <a:t>int64</a:t>
            </a:r>
            <a:endParaRPr lang="ko" altLang="en-US" sz="1200" dirty="0">
              <a:latin typeface="10X10" panose="020B0600000101010101" charset="-127"/>
              <a:ea typeface="10X10" panose="020B0600000101010101" charset="-127"/>
            </a:endParaRPr>
          </a:p>
          <a:p>
            <a:r>
              <a:rPr lang="ko-KR" altLang="en-US" sz="1200" dirty="0">
                <a:latin typeface="10X10" panose="020B0600000101010101" charset="-127"/>
                <a:ea typeface="10X10" panose="020B0600000101010101" charset="-127"/>
              </a:rPr>
              <a:t>데이터기준일자       </a:t>
            </a:r>
            <a: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  <a:t>int64</a:t>
            </a:r>
            <a:endParaRPr lang="ko" altLang="en-US" sz="1200" dirty="0">
              <a:latin typeface="10X10" panose="020B0600000101010101" charset="-127"/>
              <a:ea typeface="10X10" panose="020B0600000101010101" charset="-127"/>
            </a:endParaRPr>
          </a:p>
          <a:p>
            <a:r>
              <a:rPr lang="en-US" altLang="ko" sz="1200" dirty="0" err="1">
                <a:latin typeface="10X10" panose="020B0600000101010101" charset="-127"/>
                <a:ea typeface="10X10" panose="020B0600000101010101" charset="-127"/>
              </a:rPr>
              <a:t>dtypes</a:t>
            </a:r>
            <a: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  <a:t>: float64(1), int64(17), object(2)</a:t>
            </a:r>
            <a:endParaRPr lang="ko" altLang="en-US" sz="1200" dirty="0">
              <a:latin typeface="10X10" panose="020B0600000101010101" charset="-127"/>
              <a:ea typeface="10X10" panose="020B0600000101010101" charset="-127"/>
            </a:endParaRPr>
          </a:p>
          <a:p>
            <a: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  <a:t>memory usage: 1.9+ GB</a:t>
            </a:r>
            <a:endParaRPr lang="ko-KR" altLang="en-US" sz="1200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1560" y="1412776"/>
            <a:ext cx="4572000" cy="33547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defRPr/>
            </a:pPr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2. Data Frame Description:</a:t>
            </a:r>
            <a:br>
              <a:rPr lang="en-US" altLang="ko-KR" sz="2400" b="1" dirty="0">
                <a:latin typeface="10X10" panose="020B0600000101010101" charset="-127"/>
                <a:ea typeface="10X10" panose="020B0600000101010101" charset="-127"/>
              </a:rPr>
            </a:br>
            <a:r>
              <a:rPr lang="en-US" altLang="ko" sz="1200" dirty="0" err="1">
                <a:latin typeface="10X10" panose="020B0600000101010101" charset="-127"/>
                <a:ea typeface="10X10" panose="020B0600000101010101" charset="-127"/>
              </a:rPr>
              <a:t>RangeIndex</a:t>
            </a:r>
            <a: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  <a:t>: 12.974.000 entries, 0 to 12.973.999</a:t>
            </a:r>
            <a:b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</a:br>
            <a: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  <a:t>Data columns (total 20 columns):</a:t>
            </a:r>
            <a:b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</a:br>
            <a:r>
              <a:rPr lang="ko-KR" altLang="en-US" sz="1200" dirty="0">
                <a:latin typeface="10X10" panose="020B0600000101010101" charset="-127"/>
                <a:ea typeface="10X10" panose="020B0600000101010101" charset="-127"/>
              </a:rPr>
              <a:t>기준년도          </a:t>
            </a:r>
            <a: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  <a:t>int64</a:t>
            </a:r>
            <a:b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</a:br>
            <a:r>
              <a:rPr lang="ko-KR" altLang="en-US" sz="1200" dirty="0">
                <a:latin typeface="10X10" panose="020B0600000101010101" charset="-127"/>
                <a:ea typeface="10X10" panose="020B0600000101010101" charset="-127"/>
              </a:rPr>
              <a:t>가입자일련번호       </a:t>
            </a:r>
            <a: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  <a:t>int64</a:t>
            </a:r>
            <a:b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</a:br>
            <a:r>
              <a:rPr lang="ko-KR" altLang="en-US" sz="1200" dirty="0">
                <a:latin typeface="10X10" panose="020B0600000101010101" charset="-127"/>
                <a:ea typeface="10X10" panose="020B0600000101010101" charset="-127"/>
              </a:rPr>
              <a:t>진료내역일련번호      </a:t>
            </a:r>
            <a: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  <a:t>int64</a:t>
            </a:r>
            <a:b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</a:br>
            <a:r>
              <a:rPr lang="ko-KR" altLang="en-US" sz="1200" dirty="0">
                <a:latin typeface="10X10" panose="020B0600000101010101" charset="-127"/>
                <a:ea typeface="10X10" panose="020B0600000101010101" charset="-127"/>
              </a:rPr>
              <a:t>성별코드          </a:t>
            </a:r>
            <a: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  <a:t>int64</a:t>
            </a:r>
            <a:b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</a:br>
            <a:r>
              <a:rPr lang="ko-KR" altLang="en-US" sz="1200" dirty="0">
                <a:latin typeface="10X10" panose="020B0600000101010101" charset="-127"/>
                <a:ea typeface="10X10" panose="020B0600000101010101" charset="-127"/>
              </a:rPr>
              <a:t>연령대코드         </a:t>
            </a:r>
            <a: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  <a:t>int64</a:t>
            </a:r>
            <a:b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</a:br>
            <a:r>
              <a:rPr lang="ko-KR" altLang="en-US" sz="1200" dirty="0">
                <a:latin typeface="10X10" panose="020B0600000101010101" charset="-127"/>
                <a:ea typeface="10X10" panose="020B0600000101010101" charset="-127"/>
              </a:rPr>
              <a:t>시도코드          </a:t>
            </a:r>
            <a: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  <a:t>int64</a:t>
            </a:r>
            <a:b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</a:br>
            <a:r>
              <a:rPr lang="ko-KR" altLang="en-US" sz="1200" dirty="0">
                <a:latin typeface="10X10" panose="020B0600000101010101" charset="-127"/>
                <a:ea typeface="10X10" panose="020B0600000101010101" charset="-127"/>
              </a:rPr>
              <a:t>요양개시일자        </a:t>
            </a:r>
            <a: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  <a:t>int64</a:t>
            </a:r>
            <a:b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</a:br>
            <a:r>
              <a:rPr lang="ko-KR" altLang="en-US" sz="1200" dirty="0">
                <a:latin typeface="10X10" panose="020B0600000101010101" charset="-127"/>
                <a:ea typeface="10X10" panose="020B0600000101010101" charset="-127"/>
              </a:rPr>
              <a:t>서식코드          </a:t>
            </a:r>
            <a: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  <a:t>int64</a:t>
            </a:r>
            <a:b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</a:br>
            <a:r>
              <a:rPr lang="ko-KR" altLang="en-US" sz="1200" dirty="0">
                <a:latin typeface="10X10" panose="020B0600000101010101" charset="-127"/>
                <a:ea typeface="10X10" panose="020B0600000101010101" charset="-127"/>
              </a:rPr>
              <a:t>진료과목코드        </a:t>
            </a:r>
            <a: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  <a:t>int64</a:t>
            </a:r>
            <a:b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</a:br>
            <a:r>
              <a:rPr lang="ko-KR" altLang="en-US" sz="1200" dirty="0" err="1">
                <a:latin typeface="10X10" panose="020B0600000101010101" charset="-127"/>
                <a:ea typeface="10X10" panose="020B0600000101010101" charset="-127"/>
              </a:rPr>
              <a:t>주상병코드</a:t>
            </a:r>
            <a:r>
              <a:rPr lang="ko-KR" altLang="en-US" sz="1200" dirty="0">
                <a:latin typeface="10X10" panose="020B0600000101010101" charset="-127"/>
                <a:ea typeface="10X10" panose="020B0600000101010101" charset="-127"/>
              </a:rPr>
              <a:t>         </a:t>
            </a:r>
            <a: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  <a:t>object</a:t>
            </a:r>
            <a:b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</a:br>
            <a:r>
              <a:rPr lang="ko-KR" altLang="en-US" sz="1200" dirty="0">
                <a:latin typeface="10X10" panose="020B0600000101010101" charset="-127"/>
                <a:ea typeface="10X10" panose="020B0600000101010101" charset="-127"/>
              </a:rPr>
              <a:t>부상병코드         </a:t>
            </a:r>
            <a:r>
              <a:rPr lang="en-US" altLang="ko" sz="1200" dirty="0">
                <a:latin typeface="10X10" panose="020B0600000101010101" charset="-127"/>
                <a:ea typeface="10X10" panose="020B0600000101010101" charset="-127"/>
              </a:rPr>
              <a:t>object</a:t>
            </a:r>
          </a:p>
          <a:p>
            <a:pPr marL="342900" indent="-342900">
              <a:defRPr/>
            </a:pPr>
            <a:endParaRPr lang="en-US" altLang="ko" sz="1200" dirty="0">
              <a:latin typeface="10X10" panose="020B0600000101010101" charset="-127"/>
              <a:ea typeface="10X10" panose="020B0600000101010101" charset="-127"/>
            </a:endParaRPr>
          </a:p>
          <a:p>
            <a:pPr marL="342900" indent="-342900">
              <a:defRPr/>
            </a:pPr>
            <a:endParaRPr lang="en-US" altLang="ko" sz="1200" dirty="0">
              <a:latin typeface="10X10" panose="020B0600000101010101" charset="-127"/>
              <a:ea typeface="10X10" panose="020B0600000101010101" charset="-127"/>
            </a:endParaRPr>
          </a:p>
          <a:p>
            <a:pPr marL="342900" indent="-342900">
              <a:defRPr/>
            </a:pPr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3. Data Sample:</a:t>
            </a:r>
            <a:endParaRPr lang="ko" altLang="en-US" sz="1600" dirty="0"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869160"/>
            <a:ext cx="8712968" cy="1194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25309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9527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10X10" panose="020B0600000101010101" charset="-127"/>
                <a:ea typeface="10X10" panose="020B0600000101010101" charset="-127"/>
              </a:rPr>
              <a:t>Data – Medical Record</a:t>
            </a:r>
            <a:endParaRPr lang="ko-KR" altLang="en-US" sz="20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1484784"/>
            <a:ext cx="8424936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 startAt="4"/>
              <a:defRPr/>
            </a:pPr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Main Variables: </a:t>
            </a:r>
            <a:b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</a:br>
            <a:br>
              <a:rPr lang="en-US" altLang="ko-KR" sz="1400" dirty="0">
                <a:latin typeface="10X10" panose="020B0600000101010101" charset="-127"/>
                <a:ea typeface="10X10" panose="020B0600000101010101" charset="-127"/>
              </a:rPr>
            </a:br>
            <a:r>
              <a:rPr lang="en-US" altLang="ko-KR" sz="1400" dirty="0">
                <a:latin typeface="10X10" panose="020B0600000101010101" charset="-127"/>
                <a:ea typeface="10X10" panose="020B0600000101010101" charset="-127"/>
              </a:rPr>
              <a:t>- </a:t>
            </a:r>
            <a:r>
              <a:rPr lang="ko-KR" altLang="en-US" sz="1400" dirty="0">
                <a:latin typeface="10X10" panose="020B0600000101010101" charset="-127"/>
                <a:ea typeface="10X10" panose="020B0600000101010101" charset="-127"/>
              </a:rPr>
              <a:t>요양개시일자</a:t>
            </a:r>
            <a:endParaRPr lang="en-US" altLang="ko-KR" sz="1400" dirty="0">
              <a:latin typeface="10X10" panose="020B0600000101010101" charset="-127"/>
              <a:ea typeface="10X10" panose="020B0600000101010101" charset="-127"/>
            </a:endParaRPr>
          </a:p>
          <a:p>
            <a:pPr marL="342900" indent="-342900">
              <a:defRPr/>
            </a:pPr>
            <a:br>
              <a:rPr lang="en-US" altLang="ko-KR" sz="1400" dirty="0">
                <a:latin typeface="10X10" panose="020B0600000101010101" charset="-127"/>
                <a:ea typeface="10X10" panose="020B0600000101010101" charset="-127"/>
              </a:rPr>
            </a:br>
            <a:r>
              <a:rPr lang="en-US" altLang="ko-KR" sz="1400" dirty="0">
                <a:latin typeface="10X10" panose="020B0600000101010101" charset="-127"/>
                <a:ea typeface="10X10" panose="020B0600000101010101" charset="-127"/>
              </a:rPr>
              <a:t>- </a:t>
            </a:r>
            <a:r>
              <a:rPr lang="ko-KR" altLang="en-US" sz="1400" dirty="0" err="1">
                <a:latin typeface="10X10" panose="020B0600000101010101" charset="-127"/>
                <a:ea typeface="10X10" panose="020B0600000101010101" charset="-127"/>
              </a:rPr>
              <a:t>주상병코드</a:t>
            </a:r>
            <a:br>
              <a:rPr lang="en-US" altLang="ko-KR" sz="1400" dirty="0">
                <a:latin typeface="10X10" panose="020B0600000101010101" charset="-127"/>
                <a:ea typeface="10X10" panose="020B0600000101010101" charset="-127"/>
              </a:rPr>
            </a:br>
            <a:endParaRPr lang="en-US" altLang="ko-KR" sz="1400" dirty="0">
              <a:latin typeface="10X10" panose="020B0600000101010101" charset="-127"/>
              <a:ea typeface="10X10" panose="020B0600000101010101" charset="-127"/>
            </a:endParaRPr>
          </a:p>
          <a:p>
            <a:pPr marL="342900" indent="-342900">
              <a:defRPr/>
            </a:pPr>
            <a:endParaRPr lang="en-US" altLang="ko-KR" sz="1600" b="1" dirty="0">
              <a:latin typeface="10X10" panose="020B0600000101010101" charset="-127"/>
              <a:ea typeface="10X10" panose="020B0600000101010101" charset="-127"/>
            </a:endParaRPr>
          </a:p>
          <a:p>
            <a:pPr marL="342900" indent="-342900">
              <a:buAutoNum type="arabicPeriod" startAt="5"/>
              <a:defRPr/>
            </a:pPr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Presence of Outliers:  </a:t>
            </a:r>
            <a:r>
              <a:rPr lang="en-US" altLang="ko-KR" sz="1600" dirty="0">
                <a:latin typeface="10X10" panose="020B0600000101010101" charset="-127"/>
                <a:ea typeface="10X10" panose="020B0600000101010101" charset="-127"/>
              </a:rPr>
              <a:t>No</a:t>
            </a:r>
          </a:p>
          <a:p>
            <a:pPr marL="342900" indent="-342900">
              <a:buAutoNum type="arabicPeriod" startAt="5"/>
              <a:defRPr/>
            </a:pPr>
            <a:endParaRPr lang="en-US" altLang="ko-KR" sz="1600" dirty="0">
              <a:latin typeface="10X10" panose="020B0600000101010101" charset="-127"/>
              <a:ea typeface="10X10" panose="020B0600000101010101" charset="-127"/>
            </a:endParaRPr>
          </a:p>
          <a:p>
            <a:pPr marL="342900" indent="-342900">
              <a:buAutoNum type="arabicPeriod" startAt="5"/>
              <a:defRPr/>
            </a:pPr>
            <a:endParaRPr lang="en-US" altLang="ko-KR" sz="1600" b="1" dirty="0">
              <a:latin typeface="10X10" panose="020B0600000101010101" charset="-127"/>
              <a:ea typeface="10X10" panose="020B0600000101010101" charset="-127"/>
            </a:endParaRPr>
          </a:p>
          <a:p>
            <a:pPr marL="342900" indent="-342900">
              <a:buAutoNum type="arabicPeriod" startAt="5"/>
              <a:defRPr/>
            </a:pPr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Presence of Missing Data:</a:t>
            </a:r>
            <a:r>
              <a:rPr lang="en-US" altLang="ko-KR" sz="1600" dirty="0">
                <a:latin typeface="10X10" panose="020B0600000101010101" charset="-127"/>
                <a:ea typeface="10X10" panose="020B0600000101010101" charset="-127"/>
              </a:rPr>
              <a:t>  No</a:t>
            </a:r>
          </a:p>
          <a:p>
            <a:pPr marL="342900" indent="-342900">
              <a:buAutoNum type="arabicPeriod" startAt="5"/>
              <a:defRPr/>
            </a:pPr>
            <a:endParaRPr lang="en-US" altLang="ko-KR" sz="1600" dirty="0">
              <a:latin typeface="10X10" panose="020B0600000101010101" charset="-127"/>
              <a:ea typeface="10X10" panose="020B0600000101010101" charset="-127"/>
            </a:endParaRPr>
          </a:p>
          <a:p>
            <a:pPr marL="342900" indent="-342900">
              <a:buAutoNum type="arabicPeriod" startAt="5"/>
              <a:defRPr/>
            </a:pPr>
            <a:endParaRPr lang="en-US" altLang="ko-KR" sz="1600" b="1" dirty="0">
              <a:latin typeface="10X10" panose="020B0600000101010101" charset="-127"/>
              <a:ea typeface="10X10" panose="020B0600000101010101" charset="-127"/>
            </a:endParaRPr>
          </a:p>
          <a:p>
            <a:pPr marL="342900" indent="-342900">
              <a:buAutoNum type="arabicPeriod" startAt="5"/>
              <a:defRPr/>
            </a:pPr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Operations Performed:</a:t>
            </a:r>
            <a:b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</a:br>
            <a:b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</a:br>
            <a:r>
              <a:rPr lang="en-US" altLang="ko-KR" sz="1200" dirty="0">
                <a:latin typeface="10X10" panose="020B0600000101010101" charset="-127"/>
                <a:ea typeface="10X10" panose="020B0600000101010101" charset="-127"/>
              </a:rPr>
              <a:t>1)</a:t>
            </a:r>
            <a:r>
              <a:rPr lang="en-US" altLang="ko-KR" sz="1200" b="1" dirty="0">
                <a:latin typeface="10X10" panose="020B0600000101010101" charset="-127"/>
                <a:ea typeface="10X10" panose="020B0600000101010101" charset="-127"/>
              </a:rPr>
              <a:t> </a:t>
            </a:r>
            <a:r>
              <a:rPr lang="en-US" altLang="ko-KR" sz="1200" dirty="0">
                <a:latin typeface="10X10" panose="020B0600000101010101" charset="-127"/>
                <a:ea typeface="10X10" panose="020B0600000101010101" charset="-127"/>
              </a:rPr>
              <a:t>Combined the data from 2018 files into a single </a:t>
            </a:r>
            <a:r>
              <a:rPr lang="en-US" altLang="ko-KR" sz="1200" dirty="0" err="1">
                <a:latin typeface="10X10" panose="020B0600000101010101" charset="-127"/>
                <a:ea typeface="10X10" panose="020B0600000101010101" charset="-127"/>
              </a:rPr>
              <a:t>dataframe</a:t>
            </a:r>
            <a:r>
              <a:rPr lang="en-US" altLang="ko-KR" sz="1200" dirty="0">
                <a:latin typeface="10X10" panose="020B0600000101010101" charset="-127"/>
                <a:ea typeface="10X10" panose="020B0600000101010101" charset="-127"/>
              </a:rPr>
              <a:t>.</a:t>
            </a:r>
            <a:br>
              <a:rPr lang="en-US" altLang="ko-KR" sz="1200" dirty="0">
                <a:latin typeface="10X10" panose="020B0600000101010101" charset="-127"/>
                <a:ea typeface="10X10" panose="020B0600000101010101" charset="-127"/>
              </a:rPr>
            </a:br>
            <a:r>
              <a:rPr lang="en-US" altLang="ko-KR" sz="1200" dirty="0">
                <a:latin typeface="10X10" panose="020B0600000101010101" charset="-127"/>
                <a:ea typeface="10X10" panose="020B0600000101010101" charset="-127"/>
              </a:rPr>
              <a:t>2) Deleted unnecessary columns in all datasets to reduce file size (from 1.2GB to ~600 MB)</a:t>
            </a:r>
            <a:br>
              <a:rPr lang="en-US" altLang="ko-KR" sz="1200" dirty="0">
                <a:latin typeface="10X10" panose="020B0600000101010101" charset="-127"/>
                <a:ea typeface="10X10" panose="020B0600000101010101" charset="-127"/>
              </a:rPr>
            </a:br>
            <a:r>
              <a:rPr lang="en-US" altLang="ko-KR" sz="1200" dirty="0">
                <a:latin typeface="10X10" panose="020B0600000101010101" charset="-127"/>
                <a:ea typeface="10X10" panose="020B0600000101010101" charset="-127"/>
              </a:rPr>
              <a:t>3) Changed </a:t>
            </a:r>
            <a:r>
              <a:rPr lang="ko-KR" altLang="en-US" sz="1200" dirty="0">
                <a:latin typeface="10X10" panose="020B0600000101010101" charset="-127"/>
                <a:ea typeface="10X10" panose="020B0600000101010101" charset="-127"/>
              </a:rPr>
              <a:t>요양개시일자 </a:t>
            </a:r>
            <a:r>
              <a:rPr lang="en-US" altLang="ko-KR" sz="1200" dirty="0">
                <a:latin typeface="10X10" panose="020B0600000101010101" charset="-127"/>
                <a:ea typeface="10X10" panose="020B0600000101010101" charset="-127"/>
              </a:rPr>
              <a:t>format from </a:t>
            </a:r>
            <a:r>
              <a:rPr lang="en-US" altLang="ko-KR" sz="1200" i="1" dirty="0">
                <a:latin typeface="10X10" panose="020B0600000101010101" charset="-127"/>
                <a:ea typeface="10X10" panose="020B0600000101010101" charset="-127"/>
              </a:rPr>
              <a:t>YYYYMMDD</a:t>
            </a:r>
            <a:r>
              <a:rPr lang="en-US" altLang="ko-KR" sz="1200" dirty="0">
                <a:latin typeface="10X10" panose="020B0600000101010101" charset="-127"/>
                <a:ea typeface="10X10" panose="020B0600000101010101" charset="-127"/>
              </a:rPr>
              <a:t> to </a:t>
            </a:r>
            <a:r>
              <a:rPr lang="en-US" altLang="ko-KR" sz="1200" i="1" dirty="0">
                <a:latin typeface="10X10" panose="020B0600000101010101" charset="-127"/>
                <a:ea typeface="10X10" panose="020B0600000101010101" charset="-127"/>
              </a:rPr>
              <a:t>YYYYMM</a:t>
            </a:r>
            <a:r>
              <a:rPr lang="en-US" altLang="ko-KR" sz="1200" dirty="0">
                <a:latin typeface="10X10" panose="020B0600000101010101" charset="-127"/>
                <a:ea typeface="10X10" panose="020B0600000101010101" charset="-127"/>
              </a:rPr>
              <a:t> to perform time series Analysis &amp; Insight by month</a:t>
            </a:r>
            <a:br>
              <a:rPr lang="en-US" altLang="ko-KR" sz="1200" dirty="0">
                <a:latin typeface="10X10" panose="020B0600000101010101" charset="-127"/>
                <a:ea typeface="10X10" panose="020B0600000101010101" charset="-127"/>
              </a:rPr>
            </a:br>
            <a:r>
              <a:rPr lang="en-US" altLang="ko-KR" sz="1200" dirty="0">
                <a:latin typeface="10X10" panose="020B0600000101010101" charset="-127"/>
                <a:ea typeface="10X10" panose="020B0600000101010101" charset="-127"/>
              </a:rPr>
              <a:t>4) Grouped all </a:t>
            </a:r>
            <a:r>
              <a:rPr lang="ko-KR" altLang="en-US" sz="1200" dirty="0" err="1">
                <a:latin typeface="10X10" panose="020B0600000101010101" charset="-127"/>
                <a:ea typeface="10X10" panose="020B0600000101010101" charset="-127"/>
              </a:rPr>
              <a:t>주상병코드</a:t>
            </a:r>
            <a:r>
              <a:rPr lang="ko-KR" altLang="en-US" sz="1200" dirty="0">
                <a:latin typeface="10X10" panose="020B0600000101010101" charset="-127"/>
                <a:ea typeface="10X10" panose="020B0600000101010101" charset="-127"/>
              </a:rPr>
              <a:t> </a:t>
            </a:r>
            <a:r>
              <a:rPr lang="en-US" altLang="ko-KR" sz="1200" dirty="0">
                <a:latin typeface="10X10" panose="020B0600000101010101" charset="-127"/>
                <a:ea typeface="10X10" panose="020B0600000101010101" charset="-127"/>
              </a:rPr>
              <a:t>by type into a new column </a:t>
            </a:r>
            <a:r>
              <a:rPr lang="ko-KR" altLang="en-US" sz="1200" dirty="0">
                <a:latin typeface="10X10" panose="020B0600000101010101" charset="-127"/>
                <a:ea typeface="10X10" panose="020B0600000101010101" charset="-127"/>
              </a:rPr>
              <a:t>질병코드</a:t>
            </a:r>
            <a:r>
              <a:rPr lang="en-US" altLang="ko-KR" sz="1200" dirty="0">
                <a:latin typeface="10X10" panose="020B0600000101010101" charset="-127"/>
                <a:ea typeface="10X10" panose="020B0600000101010101" charset="-127"/>
              </a:rPr>
              <a:t> (Ex: J209, J42… -&gt; J / L200, L238 -&gt; L) to</a:t>
            </a:r>
            <a:br>
              <a:rPr lang="en-US" altLang="ko-KR" sz="1200" dirty="0">
                <a:latin typeface="10X10" panose="020B0600000101010101" charset="-127"/>
                <a:ea typeface="10X10" panose="020B0600000101010101" charset="-127"/>
              </a:rPr>
            </a:br>
            <a:r>
              <a:rPr lang="en-US" altLang="ko-KR" sz="1200" dirty="0">
                <a:latin typeface="10X10" panose="020B0600000101010101" charset="-127"/>
                <a:ea typeface="10X10" panose="020B0600000101010101" charset="-127"/>
              </a:rPr>
              <a:t>    perform Analysis &amp; Insight based on the current illness classification.</a:t>
            </a:r>
            <a:br>
              <a:rPr lang="en-US" altLang="ko-KR" sz="1200" dirty="0">
                <a:latin typeface="10X10" panose="020B0600000101010101" charset="-127"/>
                <a:ea typeface="10X10" panose="020B0600000101010101" charset="-127"/>
              </a:rPr>
            </a:br>
            <a:r>
              <a:rPr lang="en-US" altLang="ko-KR" sz="1200" dirty="0">
                <a:latin typeface="10X10" panose="020B0600000101010101" charset="-127"/>
                <a:ea typeface="10X10" panose="020B0600000101010101" charset="-127"/>
              </a:rPr>
              <a:t>5) Extracted all data relative to J – type illnesses (</a:t>
            </a:r>
            <a:r>
              <a:rPr lang="ko-KR" altLang="en-US" sz="1200" dirty="0">
                <a:latin typeface="10X10" panose="020B0600000101010101" charset="-127"/>
                <a:ea typeface="10X10" panose="020B0600000101010101" charset="-127"/>
              </a:rPr>
              <a:t>호흡기</a:t>
            </a:r>
            <a:r>
              <a:rPr lang="en-US" altLang="ko-KR" sz="1200" dirty="0">
                <a:latin typeface="10X10" panose="020B0600000101010101" charset="-127"/>
                <a:ea typeface="10X10" panose="020B0600000101010101" charset="-127"/>
              </a:rPr>
              <a:t>) into new .</a:t>
            </a:r>
            <a:r>
              <a:rPr lang="en-US" altLang="ko-KR" sz="1200" dirty="0" err="1">
                <a:latin typeface="10X10" panose="020B0600000101010101" charset="-127"/>
                <a:ea typeface="10X10" panose="020B0600000101010101" charset="-127"/>
              </a:rPr>
              <a:t>csv</a:t>
            </a:r>
            <a:r>
              <a:rPr lang="en-US" altLang="ko-KR" sz="1200" dirty="0">
                <a:latin typeface="10X10" panose="020B0600000101010101" charset="-127"/>
                <a:ea typeface="10X10" panose="020B0600000101010101" charset="-127"/>
              </a:rPr>
              <a:t> files for easy sharing.</a:t>
            </a:r>
            <a:br>
              <a:rPr lang="en-US" altLang="ko-KR" sz="1200" dirty="0">
                <a:latin typeface="10X10" panose="020B0600000101010101" charset="-127"/>
                <a:ea typeface="10X10" panose="020B0600000101010101" charset="-127"/>
              </a:rPr>
            </a:br>
            <a:endParaRPr lang="en-US" altLang="ko-KR" sz="1200" b="1" i="1" dirty="0">
              <a:latin typeface="10X10" panose="020B0600000101010101" charset="-127"/>
              <a:ea typeface="10X10" panose="020B0600000101010101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9527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10X10" panose="020B0600000101010101" charset="-127"/>
                <a:ea typeface="10X10" panose="020B0600000101010101" charset="-127"/>
              </a:rPr>
              <a:t>Data – Medical Record</a:t>
            </a:r>
            <a:endParaRPr lang="ko-KR" altLang="en-US" sz="20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844824"/>
            <a:ext cx="3301073" cy="3577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1340768"/>
            <a:ext cx="200025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2348880"/>
            <a:ext cx="3594745" cy="161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4437112"/>
            <a:ext cx="3600400" cy="82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971600" y="1484784"/>
            <a:ext cx="28803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10X10" panose="020B0600000101010101" charset="-127"/>
                <a:ea typeface="10X10" panose="020B0600000101010101" charset="-127"/>
              </a:rPr>
              <a:t>국민건강정보데이터 </a:t>
            </a:r>
            <a:endParaRPr lang="en-US" altLang="ko-KR" sz="1400" b="1" dirty="0">
              <a:latin typeface="10X10" panose="020B0600000101010101" charset="-127"/>
              <a:ea typeface="10X10" panose="020B0600000101010101" charset="-127"/>
            </a:endParaRPr>
          </a:p>
          <a:p>
            <a:pPr algn="ctr"/>
            <a:r>
              <a:rPr lang="ko-KR" altLang="en-US" sz="1400" b="1" dirty="0">
                <a:latin typeface="10X10" panose="020B0600000101010101" charset="-127"/>
                <a:ea typeface="10X10" panose="020B0600000101010101" charset="-127"/>
              </a:rPr>
              <a:t>진료내역정보 사용자 </a:t>
            </a:r>
            <a:r>
              <a:rPr lang="ko-KR" altLang="en-US" sz="1400" b="1" dirty="0" err="1">
                <a:latin typeface="10X10" panose="020B0600000101010101" charset="-127"/>
                <a:ea typeface="10X10" panose="020B0600000101010101" charset="-127"/>
              </a:rPr>
              <a:t>메뉴얼</a:t>
            </a:r>
            <a:endParaRPr lang="ko-KR" altLang="en-US" sz="1400" b="1" dirty="0">
              <a:latin typeface="10X10" panose="020B0600000101010101" charset="-127"/>
              <a:ea typeface="10X10" panose="020B0600000101010101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591589" y="2571744"/>
            <a:ext cx="3960822" cy="171451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주제 및 목적 </a:t>
            </a:r>
            <a:endParaRPr kumimoji="0" lang="ko-KR" altLang="en-US" sz="2800" b="1" dirty="0">
              <a:solidFill>
                <a:schemeClr val="tx1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E0D182A-E973-4D20-B360-E2794C01DA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16632"/>
            <a:ext cx="1619672" cy="181918"/>
          </a:xfrm>
          <a:prstGeom prst="rect">
            <a:avLst/>
          </a:prstGeom>
          <a:noFill/>
        </p:spPr>
      </p:pic>
      <p:sp>
        <p:nvSpPr>
          <p:cNvPr id="9" name="순서도: 대체 처리 8"/>
          <p:cNvSpPr/>
          <p:nvPr/>
        </p:nvSpPr>
        <p:spPr>
          <a:xfrm>
            <a:off x="2411760" y="4221088"/>
            <a:ext cx="4320480" cy="428628"/>
          </a:xfrm>
          <a:prstGeom prst="flowChartAlternateProcess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5</a:t>
            </a:r>
            <a:endParaRPr lang="ko-KR" altLang="en-US" sz="1600" b="1" dirty="0">
              <a:latin typeface="10X10" panose="020B0600000101010101" charset="-127"/>
              <a:ea typeface="10X10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074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9527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10X10" panose="020B0600000101010101" charset="-127"/>
                <a:ea typeface="10X10" panose="020B0600000101010101" charset="-127"/>
              </a:rPr>
              <a:t>Data – Medical Record</a:t>
            </a:r>
            <a:endParaRPr lang="ko-KR" altLang="en-US" sz="20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9" y="1412776"/>
            <a:ext cx="782077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3. 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시각화 유형</a:t>
            </a:r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:</a:t>
            </a:r>
            <a:br>
              <a:rPr lang="en-US" altLang="ko-KR" dirty="0">
                <a:latin typeface="10X10" panose="020B0600000101010101" charset="-127"/>
                <a:ea typeface="10X10" panose="020B0600000101010101" charset="-127"/>
              </a:rPr>
            </a:br>
            <a:br>
              <a:rPr lang="en-US" altLang="ko-KR" dirty="0">
                <a:latin typeface="10X10" panose="020B0600000101010101" charset="-127"/>
                <a:ea typeface="10X10" panose="020B0600000101010101" charset="-127"/>
              </a:rPr>
            </a:b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1) 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질병 코드 별 발생 건수</a:t>
            </a:r>
            <a:endParaRPr lang="en-US" altLang="ko-KR" dirty="0">
              <a:latin typeface="10X10" panose="020B0600000101010101" charset="-127"/>
              <a:ea typeface="10X10" panose="020B0600000101010101" charset="-127"/>
            </a:endParaRPr>
          </a:p>
          <a:p>
            <a:pPr>
              <a:defRPr/>
            </a:pPr>
            <a:endParaRPr lang="en-US" altLang="ko-KR" dirty="0">
              <a:latin typeface="10X10" panose="020B0600000101010101" charset="-127"/>
              <a:ea typeface="10X10" panose="020B0600000101010101" charset="-127"/>
            </a:endParaRPr>
          </a:p>
          <a:p>
            <a:pPr>
              <a:defRPr/>
            </a:pP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2) 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지역별 호흡기 질환 발생 건수</a:t>
            </a:r>
            <a:endParaRPr lang="en-US" altLang="ko-KR" dirty="0">
              <a:latin typeface="10X10" panose="020B0600000101010101" charset="-127"/>
              <a:ea typeface="10X10" panose="020B0600000101010101" charset="-127"/>
            </a:endParaRPr>
          </a:p>
          <a:p>
            <a:pPr>
              <a:defRPr/>
            </a:pPr>
            <a:endParaRPr lang="en-US" altLang="ko-KR" dirty="0">
              <a:latin typeface="10X10" panose="020B0600000101010101" charset="-127"/>
              <a:ea typeface="10X10" panose="020B0600000101010101" charset="-127"/>
            </a:endParaRPr>
          </a:p>
          <a:p>
            <a:pPr>
              <a:defRPr/>
            </a:pP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3) 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지역별 인구당 호흡기 질환 발생 건수</a:t>
            </a:r>
            <a:endParaRPr lang="en-US" altLang="ko-KR" dirty="0">
              <a:latin typeface="10X10" panose="020B0600000101010101" charset="-127"/>
              <a:ea typeface="10X10" panose="020B0600000101010101" charset="-127"/>
            </a:endParaRPr>
          </a:p>
          <a:p>
            <a:pPr>
              <a:defRPr/>
            </a:pPr>
            <a:endParaRPr lang="en-US" altLang="ko-KR" dirty="0">
              <a:latin typeface="10X10" panose="020B0600000101010101" charset="-127"/>
              <a:ea typeface="10X10" panose="020B0600000101010101" charset="-127"/>
            </a:endParaRPr>
          </a:p>
          <a:p>
            <a:pPr>
              <a:defRPr/>
            </a:pP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4) 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연도별 호흡기 질환 발생 건수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9527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10X10" panose="020B0600000101010101" charset="-127"/>
                <a:ea typeface="10X10" panose="020B0600000101010101" charset="-127"/>
              </a:rPr>
              <a:t>Data – Medical Record</a:t>
            </a:r>
            <a:endParaRPr lang="ko-KR" altLang="en-US" sz="20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9" y="1412776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1.  </a:t>
            </a:r>
            <a:r>
              <a:rPr lang="ko-KR" altLang="en-US" sz="1600" b="1" dirty="0">
                <a:latin typeface="10X10" panose="020B0600000101010101" charset="-127"/>
                <a:ea typeface="10X10" panose="020B0600000101010101" charset="-127"/>
              </a:rPr>
              <a:t>질병 </a:t>
            </a:r>
            <a:r>
              <a:rPr lang="ko-KR" altLang="en-US" sz="1600" b="1" dirty="0" err="1">
                <a:latin typeface="10X10" panose="020B0600000101010101" charset="-127"/>
                <a:ea typeface="10X10" panose="020B0600000101010101" charset="-127"/>
              </a:rPr>
              <a:t>코드별</a:t>
            </a:r>
            <a:r>
              <a:rPr lang="ko-KR" altLang="en-US" sz="1600" b="1" dirty="0">
                <a:latin typeface="10X10" panose="020B0600000101010101" charset="-127"/>
                <a:ea typeface="10X10" panose="020B0600000101010101" charset="-127"/>
              </a:rPr>
              <a:t> 발생 건수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9592" y="2060848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i="1" dirty="0">
                <a:latin typeface="10X10" panose="020B0600000101010101" charset="-127"/>
                <a:ea typeface="10X10" panose="020B0600000101010101" charset="-127"/>
              </a:rPr>
              <a:t>2016</a:t>
            </a:r>
            <a:endParaRPr lang="ko-KR" altLang="en-US" sz="1600" b="1" i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7584" y="3861048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i="1" dirty="0">
                <a:latin typeface="10X10" panose="020B0600000101010101" charset="-127"/>
                <a:ea typeface="10X10" panose="020B0600000101010101" charset="-127"/>
              </a:rPr>
              <a:t>2017</a:t>
            </a:r>
            <a:endParaRPr lang="ko-KR" altLang="en-US" sz="1600" b="1" i="1" dirty="0"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11" name="Picture 2" descr="C:\Users\acorn\Desktop\국민건강정보데이터 진료내역정보\All_illness_201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36912"/>
            <a:ext cx="8507232" cy="29775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9527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10X10" panose="020B0600000101010101" charset="-127"/>
                <a:ea typeface="10X10" panose="020B0600000101010101" charset="-127"/>
              </a:rPr>
              <a:t>Data – Medical Record</a:t>
            </a:r>
            <a:endParaRPr lang="ko-KR" altLang="en-US" sz="20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9592" y="2060848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i="1" dirty="0">
                <a:latin typeface="10X10" panose="020B0600000101010101" charset="-127"/>
                <a:ea typeface="10X10" panose="020B0600000101010101" charset="-127"/>
              </a:rPr>
              <a:t>2017</a:t>
            </a:r>
            <a:endParaRPr lang="ko-KR" altLang="en-US" sz="1600" b="1" i="1" dirty="0"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10" name="Picture 2" descr="C:\Users\acorn\Desktop\국민건강정보데이터 진료내역정보\All_illness_201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564904"/>
            <a:ext cx="8640959" cy="302433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83569" y="1412776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1.  </a:t>
            </a:r>
            <a:r>
              <a:rPr lang="ko-KR" altLang="en-US" sz="1600" b="1" dirty="0">
                <a:latin typeface="10X10" panose="020B0600000101010101" charset="-127"/>
                <a:ea typeface="10X10" panose="020B0600000101010101" charset="-127"/>
              </a:rPr>
              <a:t>질병 </a:t>
            </a:r>
            <a:r>
              <a:rPr lang="ko-KR" altLang="en-US" sz="1600" b="1" dirty="0" err="1">
                <a:latin typeface="10X10" panose="020B0600000101010101" charset="-127"/>
                <a:ea typeface="10X10" panose="020B0600000101010101" charset="-127"/>
              </a:rPr>
              <a:t>코드별</a:t>
            </a:r>
            <a:r>
              <a:rPr lang="ko-KR" altLang="en-US" sz="1600" b="1" dirty="0">
                <a:latin typeface="10X10" panose="020B0600000101010101" charset="-127"/>
                <a:ea typeface="10X10" panose="020B0600000101010101" charset="-127"/>
              </a:rPr>
              <a:t> 발생 건수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16632"/>
            <a:ext cx="1619672" cy="18191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9527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10X10" panose="020B0600000101010101" charset="-127"/>
                <a:ea typeface="10X10" panose="020B0600000101010101" charset="-127"/>
              </a:rPr>
              <a:t>Data – Medical Record</a:t>
            </a:r>
            <a:endParaRPr lang="ko-KR" altLang="en-US" sz="20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9592" y="2060848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i="1" dirty="0">
                <a:latin typeface="10X10" panose="020B0600000101010101" charset="-127"/>
                <a:ea typeface="10X10" panose="020B0600000101010101" charset="-127"/>
              </a:rPr>
              <a:t>2018</a:t>
            </a:r>
            <a:endParaRPr lang="ko-KR" altLang="en-US" sz="1600" b="1" i="1" dirty="0"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10" name="Picture 2" descr="C:\Users\acorn\Desktop\국민건강정보데이터 진료내역정보\All_illness_201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564904"/>
            <a:ext cx="8640961" cy="302433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83569" y="1412776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1.  </a:t>
            </a:r>
            <a:r>
              <a:rPr lang="ko-KR" altLang="en-US" sz="1600" b="1" dirty="0">
                <a:latin typeface="10X10" panose="020B0600000101010101" charset="-127"/>
                <a:ea typeface="10X10" panose="020B0600000101010101" charset="-127"/>
              </a:rPr>
              <a:t>질병 </a:t>
            </a:r>
            <a:r>
              <a:rPr lang="ko-KR" altLang="en-US" sz="1600" b="1" dirty="0" err="1">
                <a:latin typeface="10X10" panose="020B0600000101010101" charset="-127"/>
                <a:ea typeface="10X10" panose="020B0600000101010101" charset="-127"/>
              </a:rPr>
              <a:t>코드별</a:t>
            </a:r>
            <a:r>
              <a:rPr lang="ko-KR" altLang="en-US" sz="1600" b="1" dirty="0">
                <a:latin typeface="10X10" panose="020B0600000101010101" charset="-127"/>
                <a:ea typeface="10X10" panose="020B0600000101010101" charset="-127"/>
              </a:rPr>
              <a:t> 발생 건수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9527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10X10" panose="020B0600000101010101" charset="-127"/>
                <a:ea typeface="10X10" panose="020B0600000101010101" charset="-127"/>
              </a:rPr>
              <a:t>Data – Medical Record</a:t>
            </a:r>
            <a:endParaRPr lang="ko-KR" altLang="en-US" sz="20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9" y="1412776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2. </a:t>
            </a:r>
            <a:r>
              <a:rPr lang="ko-KR" altLang="en-US" sz="1600" b="1" dirty="0">
                <a:latin typeface="10X10" panose="020B0600000101010101" charset="-127"/>
                <a:ea typeface="10X10" panose="020B0600000101010101" charset="-127"/>
              </a:rPr>
              <a:t>지역별 호흡기</a:t>
            </a:r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 </a:t>
            </a:r>
            <a:r>
              <a:rPr lang="ko-KR" altLang="en-US" sz="1600" b="1" dirty="0">
                <a:latin typeface="10X10" panose="020B0600000101010101" charset="-127"/>
                <a:ea typeface="10X10" panose="020B0600000101010101" charset="-127"/>
              </a:rPr>
              <a:t>질환</a:t>
            </a:r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(J – Type) </a:t>
            </a:r>
            <a:r>
              <a:rPr lang="ko-KR" altLang="en-US" sz="1600" b="1" dirty="0">
                <a:latin typeface="10X10" panose="020B0600000101010101" charset="-127"/>
                <a:ea typeface="10X10" panose="020B0600000101010101" charset="-127"/>
              </a:rPr>
              <a:t>발생 건수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2060848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i="1" dirty="0">
                <a:latin typeface="10X10" panose="020B0600000101010101" charset="-127"/>
                <a:ea typeface="10X10" panose="020B0600000101010101" charset="-127"/>
              </a:rPr>
              <a:t>2016</a:t>
            </a:r>
            <a:endParaRPr lang="ko-KR" altLang="en-US" sz="1600" b="1" i="1" dirty="0"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10" name="Picture 2" descr="C:\Users\acorn\Desktop\국민건강정보데이터 진료내역정보\J_by_City_201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564904"/>
            <a:ext cx="8640960" cy="30243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9527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10X10" panose="020B0600000101010101" charset="-127"/>
                <a:ea typeface="10X10" panose="020B0600000101010101" charset="-127"/>
              </a:rPr>
              <a:t>Data – Medical Record</a:t>
            </a:r>
            <a:endParaRPr lang="ko-KR" altLang="en-US" sz="20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76" y="2060848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i="1" dirty="0">
                <a:latin typeface="10X10" panose="020B0600000101010101" charset="-127"/>
                <a:ea typeface="10X10" panose="020B0600000101010101" charset="-127"/>
              </a:rPr>
              <a:t>2017</a:t>
            </a:r>
            <a:endParaRPr lang="ko-KR" altLang="en-US" sz="1600" b="1" i="1" dirty="0"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10" name="Picture 2" descr="C:\Users\acorn\Desktop\국민건강정보데이터 진료내역정보\J_by_City_201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564904"/>
            <a:ext cx="8496946" cy="302433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83569" y="1412776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2. </a:t>
            </a:r>
            <a:r>
              <a:rPr lang="ko-KR" altLang="en-US" sz="1600" b="1" dirty="0">
                <a:latin typeface="10X10" panose="020B0600000101010101" charset="-127"/>
                <a:ea typeface="10X10" panose="020B0600000101010101" charset="-127"/>
              </a:rPr>
              <a:t>지역별 호흡기</a:t>
            </a:r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 </a:t>
            </a:r>
            <a:r>
              <a:rPr lang="ko-KR" altLang="en-US" sz="1600" b="1" dirty="0">
                <a:latin typeface="10X10" panose="020B0600000101010101" charset="-127"/>
                <a:ea typeface="10X10" panose="020B0600000101010101" charset="-127"/>
              </a:rPr>
              <a:t>질환</a:t>
            </a:r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(J – Type) </a:t>
            </a:r>
            <a:r>
              <a:rPr lang="ko-KR" altLang="en-US" sz="1600" b="1" dirty="0">
                <a:latin typeface="10X10" panose="020B0600000101010101" charset="-127"/>
                <a:ea typeface="10X10" panose="020B0600000101010101" charset="-127"/>
              </a:rPr>
              <a:t>발생 건수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9527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10X10" panose="020B0600000101010101" charset="-127"/>
                <a:ea typeface="10X10" panose="020B0600000101010101" charset="-127"/>
              </a:rPr>
              <a:t>Data – Medical Record</a:t>
            </a:r>
            <a:endParaRPr lang="ko-KR" altLang="en-US" sz="20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2060848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i="1" dirty="0">
                <a:latin typeface="10X10" panose="020B0600000101010101" charset="-127"/>
                <a:ea typeface="10X10" panose="020B0600000101010101" charset="-127"/>
              </a:rPr>
              <a:t>2018</a:t>
            </a:r>
            <a:endParaRPr lang="ko-KR" altLang="en-US" sz="1600" b="1" i="1" dirty="0"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10" name="Picture 2" descr="C:\Users\acorn\Desktop\국민건강정보데이터 진료내역정보\J_by_City_201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564904"/>
            <a:ext cx="8640960" cy="302433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83569" y="1412776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2. </a:t>
            </a:r>
            <a:r>
              <a:rPr lang="ko-KR" altLang="en-US" sz="1600" b="1" dirty="0">
                <a:latin typeface="10X10" panose="020B0600000101010101" charset="-127"/>
                <a:ea typeface="10X10" panose="020B0600000101010101" charset="-127"/>
              </a:rPr>
              <a:t>지역별 호흡기</a:t>
            </a:r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 </a:t>
            </a:r>
            <a:r>
              <a:rPr lang="ko-KR" altLang="en-US" sz="1600" b="1" dirty="0">
                <a:latin typeface="10X10" panose="020B0600000101010101" charset="-127"/>
                <a:ea typeface="10X10" panose="020B0600000101010101" charset="-127"/>
              </a:rPr>
              <a:t>질환</a:t>
            </a:r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(J – Type) </a:t>
            </a:r>
            <a:r>
              <a:rPr lang="ko-KR" altLang="en-US" sz="1600" b="1" dirty="0">
                <a:latin typeface="10X10" panose="020B0600000101010101" charset="-127"/>
                <a:ea typeface="10X10" panose="020B0600000101010101" charset="-127"/>
              </a:rPr>
              <a:t>발생 건수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9" y="1412776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3. </a:t>
            </a:r>
            <a:r>
              <a:rPr lang="ko-KR" altLang="en-US" sz="1600" b="1" dirty="0">
                <a:latin typeface="10X10" panose="020B0600000101010101" charset="-127"/>
                <a:ea typeface="10X10" panose="020B0600000101010101" charset="-127"/>
              </a:rPr>
              <a:t>지역별 인구당 호흡기 질환 발생 건수</a:t>
            </a:r>
            <a:endParaRPr lang="ko-KR" altLang="en-US" sz="1600" b="1" i="1" dirty="0"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31746" name="Picture 2" descr="\\192.168.0.15\공유폴더\4. 과제\조별\4조\중간프로젝트\proportion_J_201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204864"/>
            <a:ext cx="7792566" cy="3967513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95536" y="692696"/>
            <a:ext cx="29527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10X10" panose="020B0600000101010101" charset="-127"/>
                <a:ea typeface="10X10" panose="020B0600000101010101" charset="-127"/>
              </a:rPr>
              <a:t>Data – Medical Record</a:t>
            </a:r>
            <a:endParaRPr lang="ko-KR" altLang="en-US" sz="2000" b="1" dirty="0">
              <a:latin typeface="10X10" panose="020B0600000101010101" charset="-127"/>
              <a:ea typeface="10X10" panose="020B0600000101010101" charset="-127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9" y="1412776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3. </a:t>
            </a:r>
            <a:r>
              <a:rPr lang="ko-KR" altLang="en-US" sz="1600" b="1" dirty="0">
                <a:latin typeface="10X10" panose="020B0600000101010101" charset="-127"/>
                <a:ea typeface="10X10" panose="020B0600000101010101" charset="-127"/>
              </a:rPr>
              <a:t>지역별 인구당 호흡기 질환 발생 건수</a:t>
            </a:r>
            <a:endParaRPr lang="ko-KR" altLang="en-US" sz="1600" b="1" i="1" dirty="0"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7" name="Picture 2" descr="\\192.168.0.15\공유폴더\4. 과제\조별\4조\중간프로젝트\proportion_J_201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204864"/>
            <a:ext cx="7637244" cy="3888432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95536" y="692696"/>
            <a:ext cx="29527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10X10" panose="020B0600000101010101" charset="-127"/>
                <a:ea typeface="10X10" panose="020B0600000101010101" charset="-127"/>
              </a:rPr>
              <a:t>Data – Medical Record</a:t>
            </a:r>
            <a:endParaRPr lang="ko-KR" altLang="en-US" sz="2000" b="1" dirty="0">
              <a:latin typeface="10X10" panose="020B0600000101010101" charset="-127"/>
              <a:ea typeface="10X10" panose="020B0600000101010101" charset="-127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9" y="1412776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3. </a:t>
            </a:r>
            <a:r>
              <a:rPr lang="ko-KR" altLang="en-US" sz="1600" b="1" dirty="0">
                <a:latin typeface="10X10" panose="020B0600000101010101" charset="-127"/>
                <a:ea typeface="10X10" panose="020B0600000101010101" charset="-127"/>
              </a:rPr>
              <a:t>지역별 인구당 호흡기 질환 발생 건수</a:t>
            </a:r>
            <a:endParaRPr lang="ko-KR" altLang="en-US" sz="1600" b="1" i="1" dirty="0"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6" name="Picture 3" descr="\\192.168.0.15\공유폴더\4. 과제\조별\4조\중간프로젝트\proportion_J_201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276872"/>
            <a:ext cx="7637243" cy="3888432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95536" y="692696"/>
            <a:ext cx="29527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10X10" panose="020B0600000101010101" charset="-127"/>
                <a:ea typeface="10X10" panose="020B0600000101010101" charset="-127"/>
              </a:rPr>
              <a:t>Data – Medical Record</a:t>
            </a:r>
            <a:endParaRPr lang="ko-KR" altLang="en-US" sz="2000" b="1" dirty="0">
              <a:latin typeface="10X10" panose="020B0600000101010101" charset="-127"/>
              <a:ea typeface="10X10" panose="020B0600000101010101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한국 미세먼지 농도 날로 급증…OECD 국가 중 최악 수준 -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6294" y="1357299"/>
            <a:ext cx="3500462" cy="3720856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 bwMode="auto">
          <a:xfrm>
            <a:off x="571472" y="5143512"/>
            <a:ext cx="7286676" cy="142876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b="1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  <a:sym typeface="Wingdings" pitchFamily="2" charset="2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2013</a:t>
            </a:r>
            <a:r>
              <a:rPr lang="ko-KR" altLang="en-US" b="1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년 이후</a:t>
            </a:r>
            <a:r>
              <a:rPr lang="en-US" altLang="ko-KR" b="1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시작된</a:t>
            </a:r>
            <a:r>
              <a:rPr lang="en-US" altLang="ko-KR" b="1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 (</a:t>
            </a:r>
            <a:r>
              <a:rPr lang="ko-KR" altLang="en-US" b="1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초</a:t>
            </a:r>
            <a:r>
              <a:rPr lang="en-US" altLang="ko-KR" b="1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)</a:t>
            </a:r>
            <a:r>
              <a:rPr lang="ko-KR" altLang="en-US" b="1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미세먼지의 </a:t>
            </a:r>
            <a:r>
              <a:rPr lang="ko-KR" altLang="en-US" b="1" dirty="0">
                <a:solidFill>
                  <a:srgbClr val="FF0000"/>
                </a:solidFill>
                <a:latin typeface="10X10" panose="020B0600000101010101" charset="-127"/>
                <a:ea typeface="10X10" panose="020B0600000101010101" charset="-127"/>
              </a:rPr>
              <a:t>급증</a:t>
            </a:r>
            <a:endParaRPr lang="en-US" altLang="ko-KR" b="1" dirty="0">
              <a:solidFill>
                <a:schemeClr val="tx1"/>
              </a:solidFill>
              <a:latin typeface="10X10" panose="020B0600000101010101" charset="-127"/>
              <a:ea typeface="10X10" panose="020B0600000101010101" charset="-127"/>
            </a:endParaRPr>
          </a:p>
          <a:p>
            <a:pPr marL="10800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ko-KR" altLang="en-US" b="1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 호흡기 관련 질병 발생 간 </a:t>
            </a:r>
            <a:r>
              <a:rPr lang="ko-KR" altLang="en-US" b="1" dirty="0">
                <a:solidFill>
                  <a:srgbClr val="FF0000"/>
                </a:solidFill>
                <a:latin typeface="10X10" panose="020B0600000101010101" charset="-127"/>
                <a:ea typeface="10X10" panose="020B0600000101010101" charset="-127"/>
              </a:rPr>
              <a:t>연관성</a:t>
            </a:r>
            <a:r>
              <a:rPr lang="en-US" altLang="ko-KR" b="1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논의 필요</a:t>
            </a:r>
            <a:endParaRPr lang="en-US" altLang="ko-KR" sz="1600" b="1" dirty="0">
              <a:solidFill>
                <a:schemeClr val="tx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2F45DA0-A3C3-4463-B958-6C6C6D5BD34B}"/>
              </a:ext>
            </a:extLst>
          </p:cNvPr>
          <p:cNvGrpSpPr/>
          <p:nvPr/>
        </p:nvGrpSpPr>
        <p:grpSpPr>
          <a:xfrm>
            <a:off x="4601070" y="1285861"/>
            <a:ext cx="3643338" cy="3583300"/>
            <a:chOff x="4286248" y="1285860"/>
            <a:chExt cx="3643338" cy="378621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B798444-A628-47E1-864F-BA141817BCAB}"/>
                </a:ext>
              </a:extLst>
            </p:cNvPr>
            <p:cNvGrpSpPr/>
            <p:nvPr/>
          </p:nvGrpSpPr>
          <p:grpSpPr>
            <a:xfrm>
              <a:off x="4286249" y="1285860"/>
              <a:ext cx="3571899" cy="3786213"/>
              <a:chOff x="4286249" y="1285860"/>
              <a:chExt cx="3571899" cy="3786213"/>
            </a:xfrm>
          </p:grpSpPr>
          <p:pic>
            <p:nvPicPr>
              <p:cNvPr id="8" name="그림 7" descr="미세먼지, 호흡기 질환 간의 영향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286249" y="1643050"/>
                <a:ext cx="3571899" cy="342902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" name="그림 10" descr="미세먼지와 호흡기 질환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57686" y="1285860"/>
                <a:ext cx="2133898" cy="485843"/>
              </a:xfrm>
              <a:prstGeom prst="rect">
                <a:avLst/>
              </a:prstGeom>
            </p:spPr>
          </p:pic>
        </p:grpSp>
        <p:sp>
          <p:nvSpPr>
            <p:cNvPr id="12" name="직사각형 11"/>
            <p:cNvSpPr/>
            <p:nvPr/>
          </p:nvSpPr>
          <p:spPr>
            <a:xfrm>
              <a:off x="4286248" y="1357298"/>
              <a:ext cx="3643338" cy="3643338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10X10" panose="020B0600000101010101" charset="-127"/>
                <a:ea typeface="10X10" panose="020B0600000101010101" charset="-127"/>
              </a:endParaRPr>
            </a:p>
          </p:txBody>
        </p:sp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AB0A5366-310C-481D-A176-3202B5839CF5}"/>
              </a:ext>
            </a:extLst>
          </p:cNvPr>
          <p:cNvSpPr txBox="1">
            <a:spLocks/>
          </p:cNvSpPr>
          <p:nvPr/>
        </p:nvSpPr>
        <p:spPr>
          <a:xfrm>
            <a:off x="285720" y="562893"/>
            <a:ext cx="2530475" cy="777875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  <a:cs typeface="+mj-cs"/>
              </a:defRPr>
            </a:lvl1pPr>
          </a:lstStyle>
          <a:p>
            <a:pPr algn="l"/>
            <a:r>
              <a:rPr lang="en-US" altLang="ko-KR" sz="3200" b="1" dirty="0"/>
              <a:t>BEGINNING</a:t>
            </a:r>
            <a:endParaRPr lang="ko-KR" altLang="en-US" sz="3200" b="1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9527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10X10" panose="020B0600000101010101" charset="-127"/>
                <a:ea typeface="10X10" panose="020B0600000101010101" charset="-127"/>
              </a:rPr>
              <a:t>Data – Medical Record</a:t>
            </a:r>
            <a:endParaRPr lang="ko-KR" altLang="en-US" sz="20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9" y="1412776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4. </a:t>
            </a:r>
            <a:r>
              <a:rPr lang="ko-KR" altLang="en-US" sz="1600" b="1" dirty="0">
                <a:latin typeface="10X10" panose="020B0600000101010101" charset="-127"/>
                <a:ea typeface="10X10" panose="020B0600000101010101" charset="-127"/>
              </a:rPr>
              <a:t>월별 호흡기</a:t>
            </a:r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 </a:t>
            </a:r>
            <a:r>
              <a:rPr lang="ko-KR" altLang="en-US" sz="1600" b="1" dirty="0">
                <a:latin typeface="10X10" panose="020B0600000101010101" charset="-127"/>
                <a:ea typeface="10X10" panose="020B0600000101010101" charset="-127"/>
              </a:rPr>
              <a:t>질환</a:t>
            </a:r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(J – Type) </a:t>
            </a:r>
            <a:r>
              <a:rPr lang="ko-KR" altLang="en-US" sz="1600" b="1" dirty="0">
                <a:latin typeface="10X10" panose="020B0600000101010101" charset="-127"/>
                <a:ea typeface="10X10" panose="020B0600000101010101" charset="-127"/>
              </a:rPr>
              <a:t>발생 건수</a:t>
            </a:r>
            <a:r>
              <a:rPr lang="en-US" altLang="ko-KR" sz="1600" b="1" dirty="0">
                <a:latin typeface="10X10" panose="020B0600000101010101" charset="-127"/>
                <a:ea typeface="10X10" panose="020B0600000101010101" charset="-127"/>
              </a:rPr>
              <a:t> </a:t>
            </a:r>
            <a:r>
              <a:rPr lang="ko-KR" altLang="en-US" sz="1600" b="1" dirty="0">
                <a:latin typeface="10X10" panose="020B0600000101010101" charset="-127"/>
                <a:ea typeface="10X10" panose="020B0600000101010101" charset="-127"/>
              </a:rPr>
              <a:t>  </a:t>
            </a:r>
          </a:p>
        </p:txBody>
      </p:sp>
      <p:pic>
        <p:nvPicPr>
          <p:cNvPr id="8" name="Picture 2" descr="C:\Users\acorn\Desktop\국민건강정보데이터 진료내역정보\All_J_combin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988840"/>
            <a:ext cx="8532440" cy="459439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580112" y="1844824"/>
            <a:ext cx="10081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139952" y="119675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2016</a:t>
            </a:r>
            <a:endParaRPr lang="ko-KR" altLang="en-US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79712" y="587727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2017</a:t>
            </a:r>
            <a:endParaRPr lang="ko-KR" altLang="en-US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56176" y="587727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2018</a:t>
            </a:r>
            <a:endParaRPr lang="ko-KR" altLang="en-US" b="1" dirty="0"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29698" name="Picture 2" descr="C:\Users\acorn\Desktop\project\중간발표\중간과제_기상데이터(2016-2019)\2016년 월평균 미세먼지와 월별 진료건수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484785"/>
            <a:ext cx="4783388" cy="2232247"/>
          </a:xfrm>
          <a:prstGeom prst="rect">
            <a:avLst/>
          </a:prstGeom>
          <a:noFill/>
        </p:spPr>
      </p:pic>
      <p:pic>
        <p:nvPicPr>
          <p:cNvPr id="29699" name="Picture 3" descr="C:\Users\acorn\Desktop\project\중간발표\중간과제_기상데이터(2016-2019)\2017년 월평균 미세먼지와 월별 진료건수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3717032"/>
            <a:ext cx="4783388" cy="2232248"/>
          </a:xfrm>
          <a:prstGeom prst="rect">
            <a:avLst/>
          </a:prstGeom>
          <a:noFill/>
        </p:spPr>
      </p:pic>
      <p:pic>
        <p:nvPicPr>
          <p:cNvPr id="29700" name="Picture 4" descr="C:\Users\acorn\Desktop\project\중간발표\중간과제_기상데이터(2016-2019)\2018년 월평균 미세먼지와 월별 진료건수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60612" y="3717032"/>
            <a:ext cx="4783388" cy="2232248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95536" y="692696"/>
            <a:ext cx="152477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 dirty="0">
                <a:latin typeface="10X10" panose="020B0600000101010101" charset="-127"/>
                <a:ea typeface="10X10" panose="020B0600000101010101" charset="-127"/>
              </a:rPr>
              <a:t>Insight</a:t>
            </a:r>
            <a:endParaRPr lang="ko-KR" altLang="en-US" sz="3200" b="1" dirty="0">
              <a:latin typeface="10X10" panose="020B0600000101010101" charset="-127"/>
              <a:ea typeface="10X10" panose="020B0600000101010101" charset="-127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995936" y="112474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2016</a:t>
            </a:r>
            <a:endParaRPr lang="ko-KR" altLang="en-US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35696" y="609329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2017</a:t>
            </a:r>
            <a:endParaRPr lang="ko-KR" altLang="en-US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88224" y="602128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2018</a:t>
            </a:r>
            <a:endParaRPr lang="ko-KR" altLang="en-US" b="1" dirty="0"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1484784"/>
            <a:ext cx="4464496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861048"/>
            <a:ext cx="4392488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8" y="3861048"/>
            <a:ext cx="4608512" cy="2140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95536" y="692696"/>
            <a:ext cx="152477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 dirty="0">
                <a:latin typeface="10X10" panose="020B0600000101010101" charset="-127"/>
                <a:ea typeface="10X10" panose="020B0600000101010101" charset="-127"/>
              </a:rPr>
              <a:t>Insight</a:t>
            </a:r>
            <a:endParaRPr lang="ko-KR" altLang="en-US" sz="3200" b="1" dirty="0">
              <a:latin typeface="10X10" panose="020B0600000101010101" charset="-127"/>
              <a:ea typeface="10X10" panose="020B0600000101010101" charset="-127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0X10" panose="020B0600000101010101" charset="-127"/>
                <a:ea typeface="10X10" panose="020B0600000101010101" charset="-127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>
                <a:latin typeface="10X10" panose="020B0600000101010101" charset="-127"/>
              </a:rPr>
              <a:t>Trends of factors by year and region 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>
                <a:latin typeface="10X10" panose="020B0600000101010101" charset="-127"/>
              </a:rPr>
              <a:t>(time series analysis)</a:t>
            </a:r>
            <a:endParaRPr lang="en-US" altLang="ko-KR" sz="3200" b="1" dirty="0">
              <a:latin typeface="10X10" panose="020B0600000101010101" charset="-127"/>
              <a:ea typeface="10X10" panose="020B0600000101010101" charset="-127"/>
            </a:endParaRPr>
          </a:p>
          <a:p>
            <a:pPr lvl="0">
              <a:spcBef>
                <a:spcPct val="0"/>
              </a:spcBef>
              <a:defRPr/>
            </a:pP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0X10" panose="020B0600000101010101" charset="-127"/>
              <a:ea typeface="10X10" panose="020B0600000101010101" charset="-127"/>
              <a:cs typeface="+mj-cs"/>
            </a:endParaRPr>
          </a:p>
        </p:txBody>
      </p:sp>
      <p:pic>
        <p:nvPicPr>
          <p:cNvPr id="54274" name="Picture 2" descr="C:\App\r_workspace\final_r\jpg\일별 요인들 추세 분석\CO2전체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2357431"/>
            <a:ext cx="4098924" cy="3347984"/>
          </a:xfrm>
          <a:prstGeom prst="rect">
            <a:avLst/>
          </a:prstGeom>
          <a:noFill/>
        </p:spPr>
      </p:pic>
      <p:pic>
        <p:nvPicPr>
          <p:cNvPr id="54275" name="Picture 3" descr="C:\App\r_workspace\final_r\jpg\일별 요인들 추세 분석\CO서울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2428868"/>
            <a:ext cx="3929090" cy="3286148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428728" y="5643578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일산화 탄소 전체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72132" y="5643578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일산화 탄소 서울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85852" y="620294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요인 별 </a:t>
            </a: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17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개 시도를 나누어 추이를 비교</a:t>
            </a:r>
            <a:endParaRPr lang="en-US" altLang="ko-KR" dirty="0">
              <a:latin typeface="10X10" panose="020B0600000101010101" charset="-127"/>
              <a:ea typeface="10X10" panose="020B0600000101010101" charset="-127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0X10" panose="020B0600000101010101" charset="-127"/>
                <a:ea typeface="10X10" panose="020B0600000101010101" charset="-127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latin typeface="10X10" panose="020B0600000101010101" charset="-127"/>
              </a:rPr>
              <a:t>Trends of factors by year and region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latin typeface="10X10" panose="020B0600000101010101" charset="-127"/>
              </a:rPr>
              <a:t>(time series analysis)</a:t>
            </a:r>
            <a:endParaRPr lang="en-US" altLang="ko-KR" sz="2000" b="1" dirty="0">
              <a:latin typeface="10X10" panose="020B0600000101010101" charset="-127"/>
              <a:ea typeface="10X10" panose="020B0600000101010101" charset="-127"/>
            </a:endParaRPr>
          </a:p>
          <a:p>
            <a:pPr lvl="0">
              <a:spcBef>
                <a:spcPct val="0"/>
              </a:spcBef>
              <a:defRPr/>
            </a:pP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0X10" panose="020B0600000101010101" charset="-127"/>
              <a:ea typeface="10X10" panose="020B0600000101010101" charset="-127"/>
              <a:cs typeface="+mj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5918" y="5488560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PM10 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전체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0760" y="5488560"/>
            <a:ext cx="221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PM25 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전체</a:t>
            </a:r>
          </a:p>
        </p:txBody>
      </p:sp>
      <p:pic>
        <p:nvPicPr>
          <p:cNvPr id="57346" name="Picture 2" descr="C:\App\r_workspace\final_r\jpg\일별 요인들 추세 분석\PM10전체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16661"/>
            <a:ext cx="4717909" cy="3286148"/>
          </a:xfrm>
          <a:prstGeom prst="rect">
            <a:avLst/>
          </a:prstGeom>
          <a:noFill/>
        </p:spPr>
      </p:pic>
      <p:pic>
        <p:nvPicPr>
          <p:cNvPr id="57347" name="Picture 3" descr="C:\App\r_workspace\final_r\jpg\일별 요인들 추세 분석\PM25전체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7686" y="1988099"/>
            <a:ext cx="4786314" cy="32469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0X10" panose="020B0600000101010101" charset="-127"/>
                <a:ea typeface="10X10" panose="020B0600000101010101" charset="-127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latin typeface="10X10" panose="020B0600000101010101" charset="-127"/>
              </a:rPr>
              <a:t>Trends of factors by year and region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latin typeface="10X10" panose="020B0600000101010101" charset="-127"/>
              </a:rPr>
              <a:t>(time series analysis)</a:t>
            </a:r>
            <a:endParaRPr lang="en-US" altLang="ko-KR" sz="2000" b="1" dirty="0">
              <a:latin typeface="10X10" panose="020B0600000101010101" charset="-127"/>
              <a:ea typeface="10X10" panose="020B0600000101010101" charset="-127"/>
            </a:endParaRPr>
          </a:p>
          <a:p>
            <a:pPr lvl="0">
              <a:spcBef>
                <a:spcPct val="0"/>
              </a:spcBef>
              <a:defRPr/>
            </a:pP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0X10" panose="020B0600000101010101" charset="-127"/>
              <a:ea typeface="10X10" panose="020B0600000101010101" charset="-127"/>
              <a:cs typeface="+mj-cs"/>
            </a:endParaRPr>
          </a:p>
        </p:txBody>
      </p:sp>
      <p:pic>
        <p:nvPicPr>
          <p:cNvPr id="55298" name="Picture 2" descr="C:\App\r_workspace\final_r\jpg\일별 요인들 추세 분석\CO전체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521735"/>
            <a:ext cx="3286148" cy="2050141"/>
          </a:xfrm>
          <a:prstGeom prst="rect">
            <a:avLst/>
          </a:prstGeom>
          <a:noFill/>
        </p:spPr>
      </p:pic>
      <p:pic>
        <p:nvPicPr>
          <p:cNvPr id="55299" name="Picture 3" descr="C:\App\r_workspace\final_r\jpg\일별 요인들 추세 분석\NO2전체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876" y="1643050"/>
            <a:ext cx="3240106" cy="2071701"/>
          </a:xfrm>
          <a:prstGeom prst="rect">
            <a:avLst/>
          </a:prstGeom>
          <a:noFill/>
        </p:spPr>
      </p:pic>
      <p:pic>
        <p:nvPicPr>
          <p:cNvPr id="55300" name="Picture 4" descr="C:\App\r_workspace\final_r\jpg\일별 요인들 추세 분석\O3전체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14414" y="4000504"/>
            <a:ext cx="2857520" cy="1714512"/>
          </a:xfrm>
          <a:prstGeom prst="rect">
            <a:avLst/>
          </a:prstGeom>
          <a:noFill/>
        </p:spPr>
      </p:pic>
      <p:pic>
        <p:nvPicPr>
          <p:cNvPr id="55301" name="Picture 5" descr="C:\App\r_workspace\final_r\jpg\일별 요인들 추세 분석\SO2전체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29190" y="4000504"/>
            <a:ext cx="2934381" cy="1857388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643042" y="3571876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일산화 탄소 전체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33988" y="5774312"/>
            <a:ext cx="200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오존 전체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00694" y="3643314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이산화 질소 전체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72132" y="5774312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이산화 황 전체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14414" y="621508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b="1" dirty="0">
                <a:solidFill>
                  <a:srgbClr val="FF0000"/>
                </a:solidFill>
                <a:latin typeface="10X10" panose="020B0600000101010101" charset="-127"/>
                <a:ea typeface="10X10" panose="020B0600000101010101" charset="-127"/>
              </a:rPr>
              <a:t>미세먼지 관련 요인들은 대부분의 지역에서 같은 패턴을 보인다</a:t>
            </a:r>
            <a:endParaRPr lang="en-US" altLang="ko-KR" b="1" dirty="0">
              <a:solidFill>
                <a:srgbClr val="FF000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0X10" panose="020B0600000101010101" charset="-127"/>
                <a:ea typeface="10X10" panose="020B0600000101010101" charset="-127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latin typeface="10X10" panose="020B0600000101010101" charset="-127"/>
              </a:rPr>
              <a:t>Trends of factors by year and region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latin typeface="10X10" panose="020B0600000101010101" charset="-127"/>
              </a:rPr>
              <a:t>(time series analysis)</a:t>
            </a:r>
            <a:endParaRPr lang="en-US" altLang="ko-KR" sz="2000" b="1" dirty="0">
              <a:latin typeface="10X10" panose="020B0600000101010101" charset="-127"/>
              <a:ea typeface="10X10" panose="020B0600000101010101" charset="-127"/>
            </a:endParaRPr>
          </a:p>
          <a:p>
            <a:pPr lvl="0">
              <a:spcBef>
                <a:spcPct val="0"/>
              </a:spcBef>
              <a:defRPr/>
            </a:pP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0X10" panose="020B0600000101010101" charset="-127"/>
              <a:ea typeface="10X10" panose="020B0600000101010101" charset="-127"/>
              <a:cs typeface="+mj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85852" y="5857892"/>
            <a:ext cx="6768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b="1" dirty="0">
                <a:solidFill>
                  <a:srgbClr val="FF0000"/>
                </a:solidFill>
                <a:latin typeface="10X10" panose="020B0600000101010101" charset="-127"/>
                <a:ea typeface="10X10" panose="020B0600000101010101" charset="-127"/>
              </a:rPr>
              <a:t>일 강수량과 </a:t>
            </a:r>
            <a:r>
              <a:rPr lang="ko-KR" altLang="en-US" b="1" dirty="0" err="1">
                <a:solidFill>
                  <a:srgbClr val="FF0000"/>
                </a:solidFill>
                <a:latin typeface="10X10" panose="020B0600000101010101" charset="-127"/>
                <a:ea typeface="10X10" panose="020B0600000101010101" charset="-127"/>
              </a:rPr>
              <a:t>강수계속시간은</a:t>
            </a:r>
            <a:r>
              <a:rPr lang="ko-KR" altLang="en-US" b="1" dirty="0">
                <a:solidFill>
                  <a:srgbClr val="FF0000"/>
                </a:solidFill>
                <a:latin typeface="10X10" panose="020B0600000101010101" charset="-127"/>
                <a:ea typeface="10X10" panose="020B0600000101010101" charset="-127"/>
              </a:rPr>
              <a:t> 같은 패턴을 보인다</a:t>
            </a:r>
            <a:endParaRPr lang="en-US" altLang="ko-KR" b="1" dirty="0">
              <a:solidFill>
                <a:srgbClr val="FF0000"/>
              </a:solidFill>
              <a:latin typeface="10X10" panose="020B0600000101010101" charset="-127"/>
              <a:ea typeface="10X10" panose="020B0600000101010101" charset="-127"/>
            </a:endParaRPr>
          </a:p>
          <a:p>
            <a:pPr marL="342900" indent="-342900" algn="ctr"/>
            <a:r>
              <a:rPr lang="ko-KR" altLang="en-US" b="1" dirty="0">
                <a:solidFill>
                  <a:srgbClr val="FF0000"/>
                </a:solidFill>
                <a:latin typeface="10X10" panose="020B0600000101010101" charset="-127"/>
                <a:ea typeface="10X10" panose="020B0600000101010101" charset="-127"/>
              </a:rPr>
              <a:t>여름에 </a:t>
            </a:r>
            <a:r>
              <a:rPr lang="ko-KR" altLang="en-US" b="1" dirty="0" err="1">
                <a:solidFill>
                  <a:srgbClr val="FF0000"/>
                </a:solidFill>
                <a:latin typeface="10X10" panose="020B0600000101010101" charset="-127"/>
                <a:ea typeface="10X10" panose="020B0600000101010101" charset="-127"/>
              </a:rPr>
              <a:t>증가량을</a:t>
            </a:r>
            <a:r>
              <a:rPr lang="ko-KR" altLang="en-US" b="1" dirty="0">
                <a:solidFill>
                  <a:srgbClr val="FF0000"/>
                </a:solidFill>
                <a:latin typeface="10X10" panose="020B0600000101010101" charset="-127"/>
                <a:ea typeface="10X10" panose="020B0600000101010101" charset="-127"/>
              </a:rPr>
              <a:t> 보이며 이는 미세먼지와 반대 패턴으로 보인다</a:t>
            </a:r>
            <a:endParaRPr lang="en-US" altLang="ko-KR" b="1" dirty="0">
              <a:solidFill>
                <a:srgbClr val="FF0000"/>
              </a:solidFill>
              <a:latin typeface="10X10" panose="020B0600000101010101" charset="-127"/>
              <a:ea typeface="10X10" panose="020B0600000101010101" charset="-127"/>
            </a:endParaRPr>
          </a:p>
          <a:p>
            <a:pPr marL="342900" indent="-342900" algn="ctr"/>
            <a:endParaRPr lang="en-US" altLang="ko-KR" b="1" dirty="0">
              <a:solidFill>
                <a:srgbClr val="FF000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28728" y="5072073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일 강수량 전체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00694" y="5072073"/>
            <a:ext cx="221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10X10" panose="020B0600000101010101" charset="-127"/>
                <a:ea typeface="10X10" panose="020B0600000101010101" charset="-127"/>
              </a:rPr>
              <a:t>강수계속시간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 전체</a:t>
            </a:r>
          </a:p>
        </p:txBody>
      </p:sp>
      <p:pic>
        <p:nvPicPr>
          <p:cNvPr id="56322" name="Picture 2" descr="C:\App\r_workspace\final_r\jpg\일별 요인들 추세 분석\일강수량전체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43050"/>
            <a:ext cx="5014115" cy="3357586"/>
          </a:xfrm>
          <a:prstGeom prst="rect">
            <a:avLst/>
          </a:prstGeom>
          <a:noFill/>
        </p:spPr>
      </p:pic>
      <p:pic>
        <p:nvPicPr>
          <p:cNvPr id="56323" name="Picture 3" descr="C:\App\r_workspace\final_r\jpg\일별 요인들 추세 분석\강수계속시간전체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1785926"/>
            <a:ext cx="4214842" cy="297805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0X10" panose="020B0600000101010101" charset="-127"/>
                <a:ea typeface="10X10" panose="020B0600000101010101" charset="-127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latin typeface="10X10" panose="020B0600000101010101" charset="-127"/>
              </a:rPr>
              <a:t>Trends of factors by year and region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latin typeface="10X10" panose="020B0600000101010101" charset="-127"/>
              </a:rPr>
              <a:t>(time series analysis)</a:t>
            </a:r>
            <a:endParaRPr lang="en-US" altLang="ko-KR" sz="2000" b="1" dirty="0">
              <a:latin typeface="10X10" panose="020B0600000101010101" charset="-127"/>
              <a:ea typeface="10X10" panose="020B0600000101010101" charset="-127"/>
            </a:endParaRPr>
          </a:p>
          <a:p>
            <a:pPr lvl="0">
              <a:spcBef>
                <a:spcPct val="0"/>
              </a:spcBef>
              <a:defRPr/>
            </a:pP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0X10" panose="020B0600000101010101" charset="-127"/>
              <a:ea typeface="10X10" panose="020B0600000101010101" charset="-127"/>
              <a:cs typeface="+mj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85852" y="585789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b="1" dirty="0">
                <a:solidFill>
                  <a:srgbClr val="FF0000"/>
                </a:solidFill>
                <a:latin typeface="10X10" panose="020B0600000101010101" charset="-127"/>
                <a:ea typeface="10X10" panose="020B0600000101010101" charset="-127"/>
              </a:rPr>
              <a:t>평균 기온과 </a:t>
            </a:r>
            <a:r>
              <a:rPr lang="ko-KR" altLang="en-US" b="1" dirty="0" err="1">
                <a:solidFill>
                  <a:srgbClr val="FF0000"/>
                </a:solidFill>
                <a:latin typeface="10X10" panose="020B0600000101010101" charset="-127"/>
                <a:ea typeface="10X10" panose="020B0600000101010101" charset="-127"/>
              </a:rPr>
              <a:t>최심</a:t>
            </a:r>
            <a:r>
              <a:rPr lang="ko-KR" altLang="en-US" b="1" dirty="0">
                <a:solidFill>
                  <a:srgbClr val="FF0000"/>
                </a:solidFill>
                <a:latin typeface="10X10" panose="020B0600000101010101" charset="-127"/>
                <a:ea typeface="10X10" panose="020B0600000101010101" charset="-127"/>
              </a:rPr>
              <a:t> 신적설은 반대 패턴을 보입니다</a:t>
            </a:r>
            <a:endParaRPr lang="en-US" altLang="ko-KR" b="1" dirty="0">
              <a:solidFill>
                <a:srgbClr val="FF000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28728" y="5072073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평균 기온 전체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72198" y="5000636"/>
            <a:ext cx="221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10X10" panose="020B0600000101010101" charset="-127"/>
                <a:ea typeface="10X10" panose="020B0600000101010101" charset="-127"/>
              </a:rPr>
              <a:t>최심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 </a:t>
            </a:r>
            <a:r>
              <a:rPr lang="ko-KR" altLang="en-US" b="1" dirty="0" err="1">
                <a:latin typeface="10X10" panose="020B0600000101010101" charset="-127"/>
                <a:ea typeface="10X10" panose="020B0600000101010101" charset="-127"/>
              </a:rPr>
              <a:t>신적설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 전체</a:t>
            </a:r>
          </a:p>
        </p:txBody>
      </p:sp>
      <p:pic>
        <p:nvPicPr>
          <p:cNvPr id="58370" name="Picture 2" descr="C:\App\r_workspace\final_r\jpg\일별 요인들 추세 분석\평균기온전체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71612"/>
            <a:ext cx="4714876" cy="3434861"/>
          </a:xfrm>
          <a:prstGeom prst="rect">
            <a:avLst/>
          </a:prstGeom>
          <a:noFill/>
        </p:spPr>
      </p:pic>
      <p:pic>
        <p:nvPicPr>
          <p:cNvPr id="58371" name="Picture 3" descr="C:\App\r_workspace\final_r\jpg\일별 요인들 추세 분석\최심신적설전체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54849" y="1643050"/>
            <a:ext cx="4389151" cy="32861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0X10" panose="020B0600000101010101" charset="-127"/>
                <a:ea typeface="10X10" panose="020B0600000101010101" charset="-127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latin typeface="10X10" panose="020B0600000101010101" charset="-127"/>
              </a:rPr>
              <a:t>Trends of factors by year and region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latin typeface="10X10" panose="020B0600000101010101" charset="-127"/>
              </a:rPr>
              <a:t>(time series analysis)</a:t>
            </a:r>
            <a:endParaRPr lang="en-US" altLang="ko-KR" sz="2000" b="1" dirty="0">
              <a:latin typeface="10X10" panose="020B0600000101010101" charset="-127"/>
              <a:ea typeface="10X10" panose="020B0600000101010101" charset="-127"/>
            </a:endParaRPr>
          </a:p>
          <a:p>
            <a:pPr lvl="0">
              <a:spcBef>
                <a:spcPct val="0"/>
              </a:spcBef>
              <a:defRPr/>
            </a:pP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0X10" panose="020B0600000101010101" charset="-127"/>
              <a:ea typeface="10X10" panose="020B0600000101010101" charset="-127"/>
              <a:cs typeface="+mj-cs"/>
            </a:endParaRPr>
          </a:p>
        </p:txBody>
      </p:sp>
      <p:pic>
        <p:nvPicPr>
          <p:cNvPr id="59394" name="Picture 2" descr="C:\App\r_workspace\final_r\jpg\지역별 일간 요인 추세 분석\지역별 일간 강수 계속시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643050"/>
            <a:ext cx="7997161" cy="4244327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285852" y="6000768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17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개 지역별 </a:t>
            </a: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10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개의 변수의 추이를 확인</a:t>
            </a:r>
            <a:endParaRPr lang="en-US" altLang="ko-KR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8728" y="6357958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b="1" dirty="0">
                <a:solidFill>
                  <a:srgbClr val="FF0000"/>
                </a:solidFill>
                <a:latin typeface="10X10" panose="020B0600000101010101" charset="-127"/>
                <a:ea typeface="10X10" panose="020B0600000101010101" charset="-127"/>
              </a:rPr>
              <a:t>붙어 있는 지역은 요인의 추이가 비슷한 경향을 보인다</a:t>
            </a:r>
            <a:endParaRPr lang="en-US" altLang="ko-KR" b="1" dirty="0">
              <a:solidFill>
                <a:srgbClr val="FF000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14480" y="1643050"/>
            <a:ext cx="1357322" cy="1500198"/>
          </a:xfrm>
          <a:prstGeom prst="rect">
            <a:avLst/>
          </a:prstGeom>
          <a:noFill/>
          <a:ln w="762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143240" y="3214686"/>
            <a:ext cx="1285884" cy="1357322"/>
          </a:xfrm>
          <a:prstGeom prst="rect">
            <a:avLst/>
          </a:prstGeom>
          <a:noFill/>
          <a:ln w="762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715008" y="3214686"/>
            <a:ext cx="1214446" cy="1357322"/>
          </a:xfrm>
          <a:prstGeom prst="rect">
            <a:avLst/>
          </a:prstGeom>
          <a:noFill/>
          <a:ln w="762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714480" y="3214686"/>
            <a:ext cx="1357322" cy="13573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143240" y="1643050"/>
            <a:ext cx="1285884" cy="15001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429124" y="1643050"/>
            <a:ext cx="1214446" cy="15001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429124" y="4643446"/>
            <a:ext cx="1214446" cy="12144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643570" y="4643446"/>
            <a:ext cx="1285884" cy="12144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929454" y="4643446"/>
            <a:ext cx="1500198" cy="12144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00892" y="1643050"/>
            <a:ext cx="1428760" cy="1500198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500562" y="3214686"/>
            <a:ext cx="1143008" cy="135732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143240" y="4643446"/>
            <a:ext cx="1214446" cy="1214446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28596" y="3214686"/>
            <a:ext cx="1214446" cy="1357322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28596" y="4643446"/>
            <a:ext cx="1214446" cy="121444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714480" y="4643446"/>
            <a:ext cx="1357322" cy="121444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28596" y="1643050"/>
            <a:ext cx="1214446" cy="15001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929454" y="3214686"/>
            <a:ext cx="1500198" cy="1357322"/>
          </a:xfrm>
          <a:prstGeom prst="rect">
            <a:avLst/>
          </a:prstGeom>
          <a:noFill/>
          <a:ln w="762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715008" y="1643050"/>
            <a:ext cx="1214446" cy="150019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0X10" panose="020B0600000101010101" charset="-127"/>
                <a:ea typeface="10X10" panose="020B0600000101010101" charset="-127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latin typeface="10X10" panose="020B0600000101010101" charset="-127"/>
              </a:rPr>
              <a:t>Trends of factors by year and region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latin typeface="10X10" panose="020B0600000101010101" charset="-127"/>
              </a:rPr>
              <a:t>(time series analysis)</a:t>
            </a:r>
            <a:endParaRPr lang="en-US" altLang="ko-KR" sz="2000" b="1" dirty="0">
              <a:latin typeface="10X10" panose="020B0600000101010101" charset="-127"/>
              <a:ea typeface="10X10" panose="020B0600000101010101" charset="-127"/>
            </a:endParaRPr>
          </a:p>
          <a:p>
            <a:pPr lvl="0">
              <a:spcBef>
                <a:spcPct val="0"/>
              </a:spcBef>
              <a:defRPr/>
            </a:pP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0X10" panose="020B0600000101010101" charset="-127"/>
              <a:ea typeface="10X10" panose="020B0600000101010101" charset="-127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4348" y="1857364"/>
            <a:ext cx="78207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다음 분석 방향 </a:t>
            </a: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:</a:t>
            </a:r>
            <a:br>
              <a:rPr lang="en-US" altLang="ko-KR" dirty="0">
                <a:latin typeface="10X10" panose="020B0600000101010101" charset="-127"/>
                <a:ea typeface="10X10" panose="020B0600000101010101" charset="-127"/>
              </a:rPr>
            </a:br>
            <a:br>
              <a:rPr lang="en-US" altLang="ko-KR" dirty="0">
                <a:latin typeface="10X10" panose="020B0600000101010101" charset="-127"/>
                <a:ea typeface="10X10" panose="020B0600000101010101" charset="-127"/>
              </a:rPr>
            </a:b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1) 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요인 별로 같은 성향 또는 반대 성향을 띠는 요인이 존재한다</a:t>
            </a: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.</a:t>
            </a:r>
          </a:p>
          <a:p>
            <a:pPr>
              <a:defRPr/>
            </a:pPr>
            <a:endParaRPr lang="en-US" altLang="ko-KR" dirty="0">
              <a:latin typeface="10X10" panose="020B0600000101010101" charset="-127"/>
              <a:ea typeface="10X10" panose="020B0600000101010101" charset="-127"/>
            </a:endParaRPr>
          </a:p>
          <a:p>
            <a:pPr>
              <a:defRPr/>
            </a:pP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2) 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붙어있는 지역별로 요인이 같은 성향을 띈다</a:t>
            </a:r>
            <a:endParaRPr lang="en-US" altLang="ko-KR" dirty="0">
              <a:latin typeface="10X10" panose="020B0600000101010101" charset="-127"/>
              <a:ea typeface="10X10" panose="020B0600000101010101" charset="-127"/>
            </a:endParaRPr>
          </a:p>
          <a:p>
            <a:pPr>
              <a:defRPr/>
            </a:pPr>
            <a:endParaRPr lang="en-US" altLang="ko-KR" dirty="0">
              <a:latin typeface="10X10" panose="020B0600000101010101" charset="-127"/>
              <a:ea typeface="10X10" panose="020B0600000101010101" charset="-127"/>
            </a:endParaRPr>
          </a:p>
          <a:p>
            <a:pPr>
              <a:defRPr/>
            </a:pP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3) 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지역별로 변수들간의 평균의 차이가 있는지 분석해보자</a:t>
            </a: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.</a:t>
            </a:r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/>
          <a:srcRect l="19141" t="12260" r="20703" b="4807"/>
          <a:stretch>
            <a:fillRect/>
          </a:stretch>
        </p:blipFill>
        <p:spPr bwMode="auto">
          <a:xfrm>
            <a:off x="1577994" y="1412776"/>
            <a:ext cx="5786477" cy="43210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642910" y="6021288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10X10" panose="020B0600000101010101" charset="-127"/>
                <a:ea typeface="10X10" panose="020B0600000101010101" charset="-127"/>
              </a:rPr>
              <a:t>뉴스 검색 및 자료 다운로드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835E899-B9B8-4F95-B4DA-11D2D2652345}"/>
              </a:ext>
            </a:extLst>
          </p:cNvPr>
          <p:cNvSpPr txBox="1">
            <a:spLocks/>
          </p:cNvSpPr>
          <p:nvPr/>
        </p:nvSpPr>
        <p:spPr>
          <a:xfrm>
            <a:off x="285720" y="562893"/>
            <a:ext cx="2530475" cy="777875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  <a:cs typeface="+mj-cs"/>
              </a:defRPr>
            </a:lvl1pPr>
          </a:lstStyle>
          <a:p>
            <a:pPr algn="l"/>
            <a:r>
              <a:rPr lang="en-US" altLang="ko-KR" sz="3200" b="1" dirty="0"/>
              <a:t>BEGINNING</a:t>
            </a:r>
            <a:endParaRPr lang="ko-KR" altLang="en-US" sz="3200" b="1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0X10" panose="020B0600000101010101" charset="-127"/>
                <a:ea typeface="10X10" panose="020B0600000101010101" charset="-127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>
                <a:latin typeface="10X10" panose="020B0600000101010101" charset="-127"/>
              </a:rPr>
              <a:t>Analysis of variance by region 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>
                <a:latin typeface="10X10" panose="020B0600000101010101" charset="-127"/>
              </a:rPr>
              <a:t>(variance analysis)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0X10" panose="020B0600000101010101" charset="-127"/>
              <a:ea typeface="10X10" panose="020B0600000101010101" charset="-127"/>
              <a:cs typeface="+mj-cs"/>
            </a:endParaRPr>
          </a:p>
        </p:txBody>
      </p:sp>
      <p:pic>
        <p:nvPicPr>
          <p:cNvPr id="60418" name="Picture 2" descr="C:\App\r_workspace\final_r\jpg\지역별 요인들의 평균차이 분석\지역별 PM1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3071810"/>
            <a:ext cx="3498715" cy="2928958"/>
          </a:xfrm>
          <a:prstGeom prst="rect">
            <a:avLst/>
          </a:prstGeom>
          <a:noFill/>
        </p:spPr>
      </p:pic>
      <p:pic>
        <p:nvPicPr>
          <p:cNvPr id="60419" name="Picture 3" descr="C:\App\r_workspace\final_r\jpg\지역별 요인들의 평균차이 분석\지역별 발병률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3214686"/>
            <a:ext cx="3438545" cy="250974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285852" y="620294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시도별 요인들의 평균 차이를 분석하고 유의성을 확인</a:t>
            </a:r>
            <a:endParaRPr lang="en-US" altLang="ko-KR" dirty="0"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60420" name="Picture 4" descr="C:\App\r_workspace\final_r\jpg\지역별 요인들의 평균차이 분석\발병률 유의성검정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1538" y="2428868"/>
            <a:ext cx="3000396" cy="742950"/>
          </a:xfrm>
          <a:prstGeom prst="rect">
            <a:avLst/>
          </a:prstGeom>
          <a:noFill/>
        </p:spPr>
      </p:pic>
      <p:pic>
        <p:nvPicPr>
          <p:cNvPr id="60421" name="Picture 5" descr="C:\App\r_workspace\final_r\jpg\지역별 요인들의 평균차이 분석\PM10 유의성검정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14942" y="2428868"/>
            <a:ext cx="3071834" cy="7143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0X10" panose="020B0600000101010101" charset="-127"/>
                <a:ea typeface="10X10" panose="020B0600000101010101" charset="-127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latin typeface="10X10" panose="020B0600000101010101" charset="-127"/>
              </a:rPr>
              <a:t>Analysis of variance by region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latin typeface="10X10" panose="020B0600000101010101" charset="-127"/>
              </a:rPr>
              <a:t>(variance analysis)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0X10" panose="020B0600000101010101" charset="-127"/>
              <a:ea typeface="10X10" panose="020B0600000101010101" charset="-127"/>
              <a:cs typeface="+mj-cs"/>
            </a:endParaRPr>
          </a:p>
        </p:txBody>
      </p:sp>
      <p:pic>
        <p:nvPicPr>
          <p:cNvPr id="61442" name="Picture 2" descr="C:\App\r_workspace\final_r\jpg\지역별 요인들의 평균차이 분석\지역별 발병률 사후분석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571744"/>
            <a:ext cx="5774640" cy="2224095"/>
          </a:xfrm>
          <a:prstGeom prst="rect">
            <a:avLst/>
          </a:prstGeom>
          <a:noFill/>
        </p:spPr>
      </p:pic>
      <p:pic>
        <p:nvPicPr>
          <p:cNvPr id="61443" name="Picture 3" descr="C:\App\r_workspace\final_r\jpg\지역별 요인들의 평균차이 분석\지역별 PM10 사후분석.PNG"/>
          <p:cNvPicPr>
            <a:picLocks noChangeAspect="1" noChangeArrowheads="1"/>
          </p:cNvPicPr>
          <p:nvPr/>
        </p:nvPicPr>
        <p:blipFill>
          <a:blip r:embed="rId4"/>
          <a:srcRect t="15813" r="24097"/>
          <a:stretch>
            <a:fillRect/>
          </a:stretch>
        </p:blipFill>
        <p:spPr bwMode="auto">
          <a:xfrm>
            <a:off x="4143372" y="2714620"/>
            <a:ext cx="4500562" cy="208214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285852" y="620294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유의미한 경우 사후 분석으로 평균 값을 비교</a:t>
            </a:r>
            <a:endParaRPr lang="en-US" altLang="ko-KR" dirty="0">
              <a:latin typeface="10X10" panose="020B0600000101010101" charset="-127"/>
              <a:ea typeface="10X10" panose="020B0600000101010101" charset="-127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0X10" panose="020B0600000101010101" charset="-127"/>
                <a:ea typeface="10X10" panose="020B0600000101010101" charset="-127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latin typeface="10X10" panose="020B0600000101010101" charset="-127"/>
              </a:rPr>
              <a:t>Analysis of variance by region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latin typeface="10X10" panose="020B0600000101010101" charset="-127"/>
              </a:rPr>
              <a:t>(variance analysis)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0X10" panose="020B0600000101010101" charset="-127"/>
              <a:ea typeface="10X10" panose="020B0600000101010101" charset="-127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5852" y="620294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유의미한 경우 사후 분석으로 평균 값을 비교</a:t>
            </a:r>
            <a:endParaRPr lang="en-US" altLang="ko-KR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348" y="1857364"/>
            <a:ext cx="78207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다음 분석 방향 </a:t>
            </a: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:</a:t>
            </a:r>
            <a:br>
              <a:rPr lang="en-US" altLang="ko-KR" dirty="0">
                <a:latin typeface="10X10" panose="020B0600000101010101" charset="-127"/>
                <a:ea typeface="10X10" panose="020B0600000101010101" charset="-127"/>
              </a:rPr>
            </a:br>
            <a:br>
              <a:rPr lang="en-US" altLang="ko-KR" dirty="0">
                <a:latin typeface="10X10" panose="020B0600000101010101" charset="-127"/>
                <a:ea typeface="10X10" panose="020B0600000101010101" charset="-127"/>
              </a:rPr>
            </a:b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1) 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지역별 요인들에 차이가 대부분 존재한다</a:t>
            </a: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.</a:t>
            </a:r>
          </a:p>
          <a:p>
            <a:pPr>
              <a:defRPr/>
            </a:pPr>
            <a:endParaRPr lang="en-US" altLang="ko-KR" dirty="0">
              <a:latin typeface="10X10" panose="020B0600000101010101" charset="-127"/>
              <a:ea typeface="10X10" panose="020B0600000101010101" charset="-127"/>
            </a:endParaRPr>
          </a:p>
          <a:p>
            <a:pPr>
              <a:defRPr/>
            </a:pP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2) 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군집화를 통해 특성이 비슷한 군집들을 나눈다</a:t>
            </a: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0X10" panose="020B0600000101010101" charset="-127"/>
                <a:ea typeface="10X10" panose="020B0600000101010101" charset="-127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>
                <a:latin typeface="10X10" panose="020B0600000101010101" charset="-127"/>
              </a:rPr>
              <a:t>Clustering by region 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>
                <a:latin typeface="10X10" panose="020B0600000101010101" charset="-127"/>
              </a:rPr>
              <a:t>(Machine learning cluster analysis)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0X10" panose="020B0600000101010101" charset="-127"/>
              <a:ea typeface="10X10" panose="020B0600000101010101" charset="-127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5852" y="620294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설명력이 높은 </a:t>
            </a:r>
            <a:r>
              <a:rPr lang="en-US" altLang="ko-KR" dirty="0" err="1">
                <a:latin typeface="10X10" panose="020B0600000101010101" charset="-127"/>
                <a:ea typeface="10X10" panose="020B0600000101010101" charset="-127"/>
              </a:rPr>
              <a:t>kmeans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을 이용한 </a:t>
            </a: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8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군집으로 나눈다</a:t>
            </a:r>
            <a:endParaRPr lang="en-US" altLang="ko-KR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71683" name="AutoShape 3" descr="http://127.0.0.1:39368/chunk_output/543598B450F172E4/900068E4/ck1fxctvrznrn/000017.pn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71685" name="AutoShape 5" descr="http://127.0.0.1:39368/chunk_output/543598B450F172E4/900068E4/ck1fxctvrznrn/000017.pn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71687" name="AutoShape 7" descr="http://127.0.0.1:39368/chunk_output/543598B450F172E4/900068E4/ck1fxctvrznrn/000017.pn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71689" name="AutoShape 9" descr="http://127.0.0.1:39368/chunk_output/543598B450F172E4/900068E4/ck1fxctvrznrn/000017.pn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71690" name="Picture 10" descr="C:\App\r_workspace\final_r\jpg\지역 군집화\지역군지화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18" y="2357430"/>
            <a:ext cx="5357850" cy="33057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0X10" panose="020B0600000101010101" charset="-127"/>
                <a:ea typeface="10X10" panose="020B0600000101010101" charset="-127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latin typeface="10X10" panose="020B0600000101010101" charset="-127"/>
              </a:rPr>
              <a:t>Clustering by region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latin typeface="10X10" panose="020B0600000101010101" charset="-127"/>
              </a:rPr>
              <a:t>(Machine learning cluster analysis)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0X10" panose="020B0600000101010101" charset="-127"/>
              <a:ea typeface="10X10" panose="020B0600000101010101" charset="-127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348" y="1857364"/>
            <a:ext cx="78207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다음 분석 방향 </a:t>
            </a: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:</a:t>
            </a:r>
            <a:br>
              <a:rPr lang="en-US" altLang="ko-KR" dirty="0">
                <a:latin typeface="10X10" panose="020B0600000101010101" charset="-127"/>
                <a:ea typeface="10X10" panose="020B0600000101010101" charset="-127"/>
              </a:rPr>
            </a:br>
            <a:br>
              <a:rPr lang="en-US" altLang="ko-KR" dirty="0">
                <a:latin typeface="10X10" panose="020B0600000101010101" charset="-127"/>
                <a:ea typeface="10X10" panose="020B0600000101010101" charset="-127"/>
              </a:rPr>
            </a:b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1) 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설명력이 높은 </a:t>
            </a: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5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군집으로 군집화</a:t>
            </a: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.</a:t>
            </a:r>
          </a:p>
          <a:p>
            <a:pPr>
              <a:defRPr/>
            </a:pPr>
            <a:endParaRPr lang="en-US" altLang="ko-KR" dirty="0">
              <a:latin typeface="10X10" panose="020B0600000101010101" charset="-127"/>
              <a:ea typeface="10X10" panose="020B0600000101010101" charset="-127"/>
            </a:endParaRPr>
          </a:p>
          <a:p>
            <a:pPr>
              <a:defRPr/>
            </a:pP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2) 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지도 시각화를 이용한 군집별 요인차이분석</a:t>
            </a: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0X10" panose="020B0600000101010101" charset="-127"/>
                <a:ea typeface="10X10" panose="020B0600000101010101" charset="-127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>
                <a:latin typeface="10X10" panose="020B0600000101010101" charset="-127"/>
              </a:rPr>
              <a:t>Quarterly factor analysis by cluster 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>
                <a:latin typeface="10X10" panose="020B0600000101010101" charset="-127"/>
              </a:rPr>
              <a:t>(Analysis using map visualization)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0X10" panose="020B0600000101010101" charset="-127"/>
              <a:ea typeface="10X10" panose="020B0600000101010101" charset="-127"/>
              <a:cs typeface="+mj-cs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1142976" y="2357430"/>
          <a:ext cx="6858048" cy="4143408"/>
        </p:xfrm>
        <a:graphic>
          <a:graphicData uri="http://schemas.openxmlformats.org/drawingml/2006/table">
            <a:tbl>
              <a:tblPr/>
              <a:tblGrid>
                <a:gridCol w="1143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5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정도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 err="1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매우낮음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낮음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중간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높음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 err="1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매우높음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색깔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284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군집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도시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경북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,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강원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서울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,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인천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,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경기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대구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,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충남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,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경남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광주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,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대전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울산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,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부산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,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전남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세종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충북전북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제주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0X10" panose="020B0600000101010101" charset="-127"/>
                <a:ea typeface="10X10" panose="020B0600000101010101" charset="-127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latin typeface="10X10" panose="020B0600000101010101" charset="-127"/>
              </a:rPr>
              <a:t>Quarterly factor analysis by cluster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latin typeface="10X10" panose="020B0600000101010101" charset="-127"/>
              </a:rPr>
              <a:t>(Analysis using map visualization)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0X10" panose="020B0600000101010101" charset="-127"/>
              <a:ea typeface="10X10" panose="020B0600000101010101" charset="-127"/>
              <a:cs typeface="+mj-cs"/>
            </a:endParaRPr>
          </a:p>
        </p:txBody>
      </p:sp>
      <p:pic>
        <p:nvPicPr>
          <p:cNvPr id="141314" name="Picture 2" descr="C:\App\r_workspace\final_r\jpg\지역별 지도 시각화\2016년 1분기 PM1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7" y="1945103"/>
            <a:ext cx="2214578" cy="1912525"/>
          </a:xfrm>
          <a:prstGeom prst="rect">
            <a:avLst/>
          </a:prstGeom>
          <a:noFill/>
        </p:spPr>
      </p:pic>
      <p:pic>
        <p:nvPicPr>
          <p:cNvPr id="141315" name="Picture 3" descr="C:\App\r_workspace\final_r\jpg\지역별 지도 시각화\2017년 1분기 PM1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0430" y="2000240"/>
            <a:ext cx="2193448" cy="1928826"/>
          </a:xfrm>
          <a:prstGeom prst="rect">
            <a:avLst/>
          </a:prstGeom>
          <a:noFill/>
        </p:spPr>
      </p:pic>
      <p:pic>
        <p:nvPicPr>
          <p:cNvPr id="141316" name="Picture 4" descr="C:\App\r_workspace\final_r\jpg\지역별 지도 시각화\2018년 1분기 PM1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00760" y="2000240"/>
            <a:ext cx="2271644" cy="1928826"/>
          </a:xfrm>
          <a:prstGeom prst="rect">
            <a:avLst/>
          </a:prstGeom>
          <a:noFill/>
        </p:spPr>
      </p:pic>
      <p:pic>
        <p:nvPicPr>
          <p:cNvPr id="141317" name="Picture 5" descr="C:\App\r_workspace\final_r\jpg\지역별 지도 시각화\2016년 1분기 평균기온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349" y="4016385"/>
            <a:ext cx="2428892" cy="1984383"/>
          </a:xfrm>
          <a:prstGeom prst="rect">
            <a:avLst/>
          </a:prstGeom>
          <a:noFill/>
        </p:spPr>
      </p:pic>
      <p:pic>
        <p:nvPicPr>
          <p:cNvPr id="141318" name="Picture 6" descr="C:\App\r_workspace\final_r\jpg\지역별 지도 시각화\2017년 1분기 평균기온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28993" y="3971719"/>
            <a:ext cx="2428892" cy="2100487"/>
          </a:xfrm>
          <a:prstGeom prst="rect">
            <a:avLst/>
          </a:prstGeom>
          <a:noFill/>
        </p:spPr>
      </p:pic>
      <p:pic>
        <p:nvPicPr>
          <p:cNvPr id="141319" name="Picture 7" descr="C:\App\r_workspace\final_r\jpg\지역별 지도 시각화\2018년 1분기 평균기온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00760" y="4000504"/>
            <a:ext cx="2318942" cy="2000264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285852" y="620294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연도별 요인들이 똑같은 추세를 보인다</a:t>
            </a:r>
            <a:endParaRPr lang="en-US" altLang="ko-KR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3107" y="2000240"/>
            <a:ext cx="485454" cy="1857388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PM10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57620" y="157161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2017</a:t>
            </a:r>
            <a:endParaRPr lang="ko-KR" altLang="en-US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29388" y="157161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2018</a:t>
            </a:r>
            <a:endParaRPr lang="ko-KR" altLang="en-US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4414" y="157161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2016</a:t>
            </a:r>
            <a:endParaRPr lang="ko-KR" altLang="en-US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5773" y="4071942"/>
            <a:ext cx="542841" cy="1857388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평균기온</a:t>
            </a:r>
            <a:endParaRPr lang="en-US" altLang="ko-KR" b="1" dirty="0">
              <a:latin typeface="10X10" panose="020B0600000101010101" charset="-127"/>
              <a:ea typeface="10X10" panose="020B0600000101010101" charset="-127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0X10" panose="020B0600000101010101" charset="-127"/>
                <a:ea typeface="10X10" panose="020B0600000101010101" charset="-127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latin typeface="10X10" panose="020B0600000101010101" charset="-127"/>
              </a:rPr>
              <a:t>Quarterly factor analysis by cluster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latin typeface="10X10" panose="020B0600000101010101" charset="-127"/>
              </a:rPr>
              <a:t>(Analysis using map visualization)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0X10" panose="020B0600000101010101" charset="-127"/>
              <a:ea typeface="10X10" panose="020B0600000101010101" charset="-127"/>
              <a:cs typeface="+mj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16632"/>
            <a:ext cx="1619672" cy="1819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85852" y="620294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분기별 요인들이 공통적이거나 차이가 있는 것이 존재한다</a:t>
            </a:r>
            <a:endParaRPr lang="en-US" altLang="ko-KR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3107" y="2000240"/>
            <a:ext cx="485454" cy="1857388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PM10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71802" y="1571612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2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분기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00628" y="157161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3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분기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14414" y="1559470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1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분기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5773" y="4071942"/>
            <a:ext cx="542841" cy="1857388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평균기온</a:t>
            </a:r>
            <a:endParaRPr lang="en-US" altLang="ko-KR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86644" y="1559470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4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분기</a:t>
            </a:r>
          </a:p>
        </p:txBody>
      </p:sp>
      <p:pic>
        <p:nvPicPr>
          <p:cNvPr id="157698" name="Picture 2" descr="C:\App\r_workspace\final_r\jpg\지역별 지도 시각화\2016년 1분기 PM1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0100" y="2143116"/>
            <a:ext cx="1886005" cy="1628767"/>
          </a:xfrm>
          <a:prstGeom prst="rect">
            <a:avLst/>
          </a:prstGeom>
          <a:noFill/>
        </p:spPr>
      </p:pic>
      <p:pic>
        <p:nvPicPr>
          <p:cNvPr id="157699" name="Picture 3" descr="C:\App\r_workspace\final_r\jpg\지역별 지도 시각화\2016년 1분기 평균기온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0100" y="4071942"/>
            <a:ext cx="1777986" cy="1452598"/>
          </a:xfrm>
          <a:prstGeom prst="rect">
            <a:avLst/>
          </a:prstGeom>
          <a:noFill/>
        </p:spPr>
      </p:pic>
      <p:pic>
        <p:nvPicPr>
          <p:cNvPr id="157700" name="Picture 4" descr="C:\App\r_workspace\final_r\jpg\지역별 지도 시각화\2016년 2분기 PM10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00364" y="2214554"/>
            <a:ext cx="1905881" cy="1649404"/>
          </a:xfrm>
          <a:prstGeom prst="rect">
            <a:avLst/>
          </a:prstGeom>
          <a:noFill/>
        </p:spPr>
      </p:pic>
      <p:pic>
        <p:nvPicPr>
          <p:cNvPr id="157701" name="Picture 5" descr="C:\App\r_workspace\final_r\jpg\지역별 지도 시각화\2016년 2분기 평균기온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28926" y="4071942"/>
            <a:ext cx="1915538" cy="1684328"/>
          </a:xfrm>
          <a:prstGeom prst="rect">
            <a:avLst/>
          </a:prstGeom>
          <a:noFill/>
        </p:spPr>
      </p:pic>
      <p:pic>
        <p:nvPicPr>
          <p:cNvPr id="157702" name="Picture 6" descr="C:\App\r_workspace\final_r\jpg\지역별 지도 시각화\2016년 3분기 PM10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29190" y="2143116"/>
            <a:ext cx="2071677" cy="1752592"/>
          </a:xfrm>
          <a:prstGeom prst="rect">
            <a:avLst/>
          </a:prstGeom>
          <a:noFill/>
        </p:spPr>
      </p:pic>
      <p:pic>
        <p:nvPicPr>
          <p:cNvPr id="157703" name="Picture 7" descr="C:\App\r_workspace\final_r\jpg\지역별 지도 시각화\2016년 3분기 평균기온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29190" y="4000504"/>
            <a:ext cx="2119805" cy="1879598"/>
          </a:xfrm>
          <a:prstGeom prst="rect">
            <a:avLst/>
          </a:prstGeom>
          <a:noFill/>
        </p:spPr>
      </p:pic>
      <p:pic>
        <p:nvPicPr>
          <p:cNvPr id="157704" name="Picture 8" descr="C:\App\r_workspace\final_r\jpg\지역별 지도 시각화\2016년 4분기 PM10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257774" y="2285992"/>
            <a:ext cx="1886226" cy="1643074"/>
          </a:xfrm>
          <a:prstGeom prst="rect">
            <a:avLst/>
          </a:prstGeom>
          <a:noFill/>
        </p:spPr>
      </p:pic>
      <p:pic>
        <p:nvPicPr>
          <p:cNvPr id="157705" name="Picture 9" descr="C:\App\r_workspace\final_r\jpg\지역별 지도 시각화\2016년 4분기 평균기온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115472" y="4071942"/>
            <a:ext cx="2028528" cy="1785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0X10" panose="020B0600000101010101" charset="-127"/>
                <a:ea typeface="10X10" panose="020B0600000101010101" charset="-127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latin typeface="10X10" panose="020B0600000101010101" charset="-127"/>
              </a:rPr>
              <a:t>Quarterly factor analysis by cluster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latin typeface="10X10" panose="020B0600000101010101" charset="-127"/>
              </a:rPr>
              <a:t>(Analysis using map visualization)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0X10" panose="020B0600000101010101" charset="-127"/>
              <a:ea typeface="10X10" panose="020B0600000101010101" charset="-127"/>
              <a:cs typeface="+mj-cs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1524000" y="2750539"/>
          <a:ext cx="6096000" cy="1356922"/>
        </p:xfrm>
        <a:graphic>
          <a:graphicData uri="http://schemas.openxmlformats.org/drawingml/2006/table">
            <a:tbl>
              <a:tblPr/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29822">
                <a:tc gridSpan="1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분기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2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군집 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발병률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발생건수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PM10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PM25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SO2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CO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O3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NO2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평균기온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평균풍속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평균현지기압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일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최심신적설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일강수량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강수 계속시간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6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7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8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1428728" y="4572008"/>
          <a:ext cx="6096000" cy="1356922"/>
        </p:xfrm>
        <a:graphic>
          <a:graphicData uri="http://schemas.openxmlformats.org/drawingml/2006/table">
            <a:tbl>
              <a:tblPr/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29822">
                <a:tc gridSpan="1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분기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2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군집 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발병률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발생건수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PM10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PM25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SO2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CO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O3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NO2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평균기온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평균풍속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평균현지기압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일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최심신적설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일강수량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강수 계속시간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6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7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8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0X10" panose="020B0600000101010101" charset="-127"/>
                <a:ea typeface="10X10" panose="020B0600000101010101" charset="-127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latin typeface="10X10" panose="020B0600000101010101" charset="-127"/>
              </a:rPr>
              <a:t>Quarterly factor analysis by cluster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latin typeface="10X10" panose="020B0600000101010101" charset="-127"/>
              </a:rPr>
              <a:t>(Analysis using map visualization)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0X10" panose="020B0600000101010101" charset="-127"/>
              <a:ea typeface="10X10" panose="020B0600000101010101" charset="-127"/>
              <a:cs typeface="+mj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524000" y="2750539"/>
          <a:ext cx="6096000" cy="1356922"/>
        </p:xfrm>
        <a:graphic>
          <a:graphicData uri="http://schemas.openxmlformats.org/drawingml/2006/table">
            <a:tbl>
              <a:tblPr/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29822">
                <a:tc gridSpan="1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분기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2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군집 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발병률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발생건수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PM10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PM25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SO2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CO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O3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NO2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평균기온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평균풍속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평균현지기압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일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최심신적설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일강수량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강수 계속시간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6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7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8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1571604" y="4500570"/>
          <a:ext cx="6096000" cy="1351278"/>
        </p:xfrm>
        <a:graphic>
          <a:graphicData uri="http://schemas.openxmlformats.org/drawingml/2006/table">
            <a:tbl>
              <a:tblPr/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29822">
                <a:tc gridSpan="1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분기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2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군집 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발병률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발생건수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PM10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PM25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SO2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CO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O3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NO2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평균기온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평균풍속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평균현지기압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일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최심신적설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일강수량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강수 계속시간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41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6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7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8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8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4500594" cy="777875"/>
          </a:xfrm>
          <a:prstGeom prst="rect">
            <a:avLst/>
          </a:prstGeom>
          <a:noFill/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en-US" sz="3200" b="1" dirty="0">
                <a:latin typeface="10X10" panose="020B0600000101010101" charset="-127"/>
              </a:rPr>
              <a:t>Beginning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0X10" panose="020B0600000101010101" charset="-127"/>
              <a:ea typeface="10X10" panose="020B0600000101010101" charset="-127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7224" y="6143644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latin typeface="10X10" panose="020B0600000101010101" charset="-127"/>
                <a:ea typeface="10X10" panose="020B0600000101010101" charset="-127"/>
              </a:rPr>
              <a:t>호흡기 원인과 미세먼지 관련 뉴스 단어 빈도수 </a:t>
            </a:r>
          </a:p>
        </p:txBody>
      </p:sp>
      <p:pic>
        <p:nvPicPr>
          <p:cNvPr id="53255" name="Picture 7" descr="C:\App\r_workspace\final_r\jpg\news\뉴스미세먼지방독면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571612"/>
            <a:ext cx="4143404" cy="3686175"/>
          </a:xfrm>
          <a:prstGeom prst="rect">
            <a:avLst/>
          </a:prstGeom>
          <a:noFill/>
        </p:spPr>
      </p:pic>
      <p:pic>
        <p:nvPicPr>
          <p:cNvPr id="53256" name="Picture 8" descr="C:\App\r_workspace\final_r\jpg\news\뉴스호흡기원인폐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643050"/>
            <a:ext cx="4500594" cy="38304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0X10" panose="020B0600000101010101" charset="-127"/>
                <a:ea typeface="10X10" panose="020B0600000101010101" charset="-127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latin typeface="10X10" panose="020B0600000101010101" charset="-127"/>
              </a:rPr>
              <a:t>Quarterly factor analysis by cluster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latin typeface="10X10" panose="020B0600000101010101" charset="-127"/>
              </a:rPr>
              <a:t>(Analysis using map visualization)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0X10" panose="020B0600000101010101" charset="-127"/>
              <a:ea typeface="10X10" panose="020B0600000101010101" charset="-127"/>
              <a:cs typeface="+mj-cs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42910" y="2500306"/>
          <a:ext cx="7620000" cy="3229921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97293">
                <a:tc gridSpan="15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통합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7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군집 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발병률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발생건수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PM10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PM25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SO2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CO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O3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NO2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평균기온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평균풍속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평균현지기압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일 </a:t>
                      </a: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최심신적설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봄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)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일강수량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강수 계속시간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29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29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29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29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29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29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6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29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7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29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8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0X10" panose="020B0600000101010101" charset="-127"/>
                <a:ea typeface="10X10" panose="020B0600000101010101" charset="-127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latin typeface="10X10" panose="020B0600000101010101" charset="-127"/>
              </a:rPr>
              <a:t>Quarterly factor analysis by cluster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latin typeface="10X10" panose="020B0600000101010101" charset="-127"/>
              </a:rPr>
              <a:t>(Analysis using map visualization)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0X10" panose="020B0600000101010101" charset="-127"/>
              <a:ea typeface="10X10" panose="020B0600000101010101" charset="-127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1916832"/>
            <a:ext cx="78207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다음 분석 방향 </a:t>
            </a: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:</a:t>
            </a:r>
            <a:br>
              <a:rPr lang="en-US" altLang="ko-KR" dirty="0">
                <a:latin typeface="10X10" panose="020B0600000101010101" charset="-127"/>
                <a:ea typeface="10X10" panose="020B0600000101010101" charset="-127"/>
              </a:rPr>
            </a:br>
            <a:br>
              <a:rPr lang="en-US" altLang="ko-KR" dirty="0">
                <a:latin typeface="10X10" panose="020B0600000101010101" charset="-127"/>
                <a:ea typeface="10X10" panose="020B0600000101010101" charset="-127"/>
              </a:rPr>
            </a:b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1) 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지도시각화를 통해 분기별 요인들을 분석</a:t>
            </a: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.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 </a:t>
            </a:r>
            <a:endParaRPr lang="en-US" altLang="ko-KR" dirty="0">
              <a:latin typeface="10X10" panose="020B0600000101010101" charset="-127"/>
              <a:ea typeface="10X10" panose="020B0600000101010101" charset="-127"/>
            </a:endParaRPr>
          </a:p>
          <a:p>
            <a:pPr>
              <a:defRPr/>
            </a:pPr>
            <a:endParaRPr lang="en-US" altLang="ko-KR" dirty="0">
              <a:latin typeface="10X10" panose="020B0600000101010101" charset="-127"/>
              <a:ea typeface="10X10" panose="020B0600000101010101" charset="-127"/>
            </a:endParaRPr>
          </a:p>
          <a:p>
            <a:pPr>
              <a:defRPr/>
            </a:pPr>
            <a:r>
              <a:rPr lang="en-US" altLang="ko-KR" dirty="0">
                <a:latin typeface="10X10" panose="020B0600000101010101" charset="-127"/>
                <a:ea typeface="10X10" panose="020B0600000101010101" charset="-127"/>
              </a:rPr>
              <a:t>2) 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찾은 군집들의 특성과 </a:t>
            </a:r>
            <a:r>
              <a:rPr lang="ko-KR" altLang="en-US" dirty="0" err="1">
                <a:latin typeface="10X10" panose="020B0600000101010101" charset="-127"/>
                <a:ea typeface="10X10" panose="020B0600000101010101" charset="-127"/>
              </a:rPr>
              <a:t>발생율과</a:t>
            </a:r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 회귀분석을 비교</a:t>
            </a:r>
            <a:endParaRPr lang="en-US" altLang="ko-KR" dirty="0">
              <a:latin typeface="10X10" panose="020B0600000101010101" charset="-127"/>
              <a:ea typeface="10X10" panose="020B0600000101010101" charset="-127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0X10" panose="020B0600000101010101" charset="-127"/>
                <a:ea typeface="10X10" panose="020B0600000101010101" charset="-127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>
                <a:latin typeface="10X10" panose="020B0600000101010101" charset="-127"/>
              </a:rPr>
              <a:t>Regression analysis of factors by cluster 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>
                <a:latin typeface="10X10" panose="020B0600000101010101" charset="-127"/>
              </a:rPr>
              <a:t>(regression analysis)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0X10" panose="020B0600000101010101" charset="-127"/>
              <a:ea typeface="10X10" panose="020B0600000101010101" charset="-127"/>
              <a:cs typeface="+mj-c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0X10" panose="020B0600000101010101" charset="-127"/>
                <a:ea typeface="10X10" panose="020B0600000101010101" charset="-127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>
                <a:latin typeface="10X10" panose="020B0600000101010101" charset="-127"/>
              </a:rPr>
              <a:t>Classification analysis by cluster 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>
                <a:latin typeface="10X10" panose="020B0600000101010101" charset="-127"/>
              </a:rPr>
              <a:t>(machine learning classification analysis)</a:t>
            </a:r>
            <a:endParaRPr lang="en-US" altLang="ko-KR" sz="3200" b="1" dirty="0">
              <a:latin typeface="10X10" panose="020B0600000101010101" charset="-127"/>
              <a:ea typeface="10X10" panose="020B0600000101010101" charset="-127"/>
            </a:endParaRPr>
          </a:p>
          <a:p>
            <a:pPr lvl="0">
              <a:spcBef>
                <a:spcPct val="0"/>
              </a:spcBef>
              <a:defRPr/>
            </a:pP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0X10" panose="020B0600000101010101" charset="-127"/>
              <a:ea typeface="10X10" panose="020B0600000101010101" charset="-127"/>
              <a:cs typeface="+mj-c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692696"/>
            <a:ext cx="141776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 dirty="0">
                <a:latin typeface="10X10" panose="020B0600000101010101" charset="-127"/>
                <a:ea typeface="10X10" panose="020B0600000101010101" charset="-127"/>
              </a:rPr>
              <a:t>Result</a:t>
            </a:r>
            <a:endParaRPr lang="ko-KR" altLang="en-US" sz="32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2204864"/>
            <a:ext cx="75608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 미세 먼지</a:t>
            </a:r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, 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평균 기온</a:t>
            </a:r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, 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시도별 외에 </a:t>
            </a:r>
            <a:r>
              <a:rPr lang="ko-KR" altLang="en-US" b="1" dirty="0">
                <a:solidFill>
                  <a:srgbClr val="FF0000"/>
                </a:solidFill>
                <a:latin typeface="10X10" panose="020B0600000101010101" charset="-127"/>
                <a:ea typeface="10X10" panose="020B0600000101010101" charset="-127"/>
              </a:rPr>
              <a:t>계절성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을 띄는 다른 요소</a:t>
            </a:r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(ex. 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풍향</a:t>
            </a:r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,                       </a:t>
            </a:r>
          </a:p>
          <a:p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   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강수량</a:t>
            </a:r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)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 시각화</a:t>
            </a:r>
            <a:endParaRPr lang="en-US" altLang="ko-KR" b="1" dirty="0">
              <a:latin typeface="10X10" panose="020B0600000101010101" charset="-127"/>
              <a:ea typeface="10X10" panose="020B0600000101010101" charset="-127"/>
            </a:endParaRPr>
          </a:p>
          <a:p>
            <a:pPr>
              <a:buFont typeface="Wingdings" pitchFamily="2" charset="2"/>
              <a:buChar char="Ø"/>
            </a:pPr>
            <a:endParaRPr lang="en-US" altLang="ko-KR" b="1" dirty="0">
              <a:latin typeface="10X10" panose="020B0600000101010101" charset="-127"/>
              <a:ea typeface="10X10" panose="020B0600000101010101" charset="-127"/>
            </a:endParaRPr>
          </a:p>
          <a:p>
            <a:pPr>
              <a:buFont typeface="Wingdings" pitchFamily="2" charset="2"/>
              <a:buChar char="Ø"/>
            </a:pPr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 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패턴 비교</a:t>
            </a:r>
            <a:endParaRPr lang="en-US" altLang="ko-KR" b="1" dirty="0">
              <a:latin typeface="10X10" panose="020B0600000101010101" charset="-127"/>
              <a:ea typeface="10X10" panose="020B0600000101010101" charset="-127"/>
            </a:endParaRPr>
          </a:p>
          <a:p>
            <a:pPr>
              <a:buFont typeface="Wingdings" pitchFamily="2" charset="2"/>
              <a:buChar char="Ø"/>
            </a:pPr>
            <a:endParaRPr lang="en-US" altLang="ko-KR" b="1" dirty="0">
              <a:latin typeface="10X10" panose="020B0600000101010101" charset="-127"/>
              <a:ea typeface="10X10" panose="020B0600000101010101" charset="-127"/>
            </a:endParaRPr>
          </a:p>
          <a:p>
            <a:pPr>
              <a:buFont typeface="Wingdings" pitchFamily="2" charset="2"/>
              <a:buChar char="Ø"/>
            </a:pPr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 IF 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요소 사이의</a:t>
            </a:r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 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연관성이 있는 것으로 예상된다면</a:t>
            </a:r>
            <a:endParaRPr lang="en-US" altLang="ko-KR" b="1" dirty="0">
              <a:latin typeface="10X10" panose="020B0600000101010101" charset="-127"/>
              <a:ea typeface="10X10" panose="020B0600000101010101" charset="-127"/>
            </a:endParaRPr>
          </a:p>
          <a:p>
            <a:pPr>
              <a:buFont typeface="Wingdings" pitchFamily="2" charset="2"/>
              <a:buChar char="Ø"/>
            </a:pPr>
            <a:endParaRPr lang="en-US" altLang="ko-KR" b="1" dirty="0">
              <a:latin typeface="10X10" panose="020B0600000101010101" charset="-127"/>
              <a:ea typeface="10X10" panose="020B0600000101010101" charset="-127"/>
            </a:endParaRPr>
          </a:p>
          <a:p>
            <a:pPr>
              <a:buFont typeface="Wingdings" pitchFamily="2" charset="2"/>
              <a:buChar char="Ø"/>
            </a:pPr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 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상관분석 진행</a:t>
            </a:r>
            <a:endParaRPr lang="en-US" altLang="ko-KR" b="1" dirty="0">
              <a:latin typeface="10X10" panose="020B0600000101010101" charset="-127"/>
              <a:ea typeface="10X10" panose="020B0600000101010101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10X10" panose="020B0600000101010101" charset="-127"/>
              <a:ea typeface="10X10" panose="020B0600000101010101" charset="-127"/>
            </a:endParaRPr>
          </a:p>
          <a:p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692696"/>
            <a:ext cx="32085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dirty="0">
                <a:latin typeface="10X10" panose="020B0600000101010101" charset="-127"/>
              </a:rPr>
              <a:t>Expected effect</a:t>
            </a:r>
            <a:endParaRPr lang="ko-KR" altLang="en-US" sz="32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348" y="1352738"/>
            <a:ext cx="2717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u="sng" dirty="0">
                <a:solidFill>
                  <a:srgbClr val="996633"/>
                </a:solidFill>
                <a:latin typeface="10X10" panose="020B0600000101010101" charset="-127"/>
                <a:ea typeface="10X10" panose="020B0600000101010101" charset="-127"/>
              </a:rPr>
              <a:t>이용 대상자 </a:t>
            </a:r>
            <a:r>
              <a:rPr lang="en-US" altLang="ko-KR" sz="2000" b="1" u="sng" dirty="0">
                <a:solidFill>
                  <a:srgbClr val="996633"/>
                </a:solidFill>
                <a:latin typeface="10X10" panose="020B0600000101010101" charset="-127"/>
                <a:ea typeface="10X10" panose="020B0600000101010101" charset="-127"/>
              </a:rPr>
              <a:t>(Target)</a:t>
            </a:r>
            <a:endParaRPr lang="ko-KR" altLang="en-US" sz="2000" b="1" u="sng" dirty="0">
              <a:solidFill>
                <a:srgbClr val="996633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714348" y="1928802"/>
            <a:ext cx="7632848" cy="151216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solidFill>
                <a:srgbClr val="3F3F48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4348" y="4057104"/>
            <a:ext cx="2717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u="sng" dirty="0">
                <a:solidFill>
                  <a:srgbClr val="996633"/>
                </a:solidFill>
                <a:latin typeface="10X10" panose="020B0600000101010101" charset="-127"/>
                <a:ea typeface="10X10" panose="020B0600000101010101" charset="-127"/>
              </a:rPr>
              <a:t>기대 효과</a:t>
            </a:r>
          </a:p>
        </p:txBody>
      </p:sp>
      <p:sp>
        <p:nvSpPr>
          <p:cNvPr id="16" name="직사각형 15"/>
          <p:cNvSpPr/>
          <p:nvPr/>
        </p:nvSpPr>
        <p:spPr bwMode="auto">
          <a:xfrm>
            <a:off x="714348" y="4633168"/>
            <a:ext cx="7632848" cy="1944216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solidFill>
                <a:srgbClr val="3F3F48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5536" y="692696"/>
            <a:ext cx="15576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 dirty="0">
                <a:latin typeface="10X10" panose="020B0600000101010101" charset="-127"/>
                <a:ea typeface="10X10" panose="020B0600000101010101" charset="-127"/>
              </a:rPr>
              <a:t>Source</a:t>
            </a:r>
            <a:endParaRPr lang="ko-KR" altLang="en-US" sz="32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9592" y="1772816"/>
            <a:ext cx="7200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- 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연합 뉴스</a:t>
            </a:r>
            <a:endParaRPr lang="en-US" altLang="ko-KR" b="1" dirty="0">
              <a:latin typeface="10X10" panose="020B0600000101010101" charset="-127"/>
              <a:ea typeface="10X10" panose="020B0600000101010101" charset="-127"/>
            </a:endParaRPr>
          </a:p>
          <a:p>
            <a:endParaRPr lang="en-US" altLang="ko-KR" b="1" dirty="0">
              <a:latin typeface="10X10" panose="020B0600000101010101" charset="-127"/>
              <a:ea typeface="10X10" panose="020B0600000101010101" charset="-127"/>
            </a:endParaRPr>
          </a:p>
          <a:p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- 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미래 창조 </a:t>
            </a:r>
            <a:r>
              <a:rPr lang="ko-KR" altLang="en-US" b="1" dirty="0" err="1">
                <a:latin typeface="10X10" panose="020B0600000101010101" charset="-127"/>
                <a:ea typeface="10X10" panose="020B0600000101010101" charset="-127"/>
              </a:rPr>
              <a:t>과학부</a:t>
            </a:r>
            <a:endParaRPr lang="en-US" altLang="ko-KR" b="1" dirty="0">
              <a:latin typeface="10X10" panose="020B0600000101010101" charset="-127"/>
              <a:ea typeface="10X10" panose="020B0600000101010101" charset="-127"/>
            </a:endParaRPr>
          </a:p>
          <a:p>
            <a:endParaRPr lang="en-US" altLang="ko-KR" b="1" dirty="0">
              <a:latin typeface="10X10" panose="020B0600000101010101" charset="-127"/>
              <a:ea typeface="10X10" panose="020B0600000101010101" charset="-127"/>
            </a:endParaRPr>
          </a:p>
          <a:p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- 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에어 코리아</a:t>
            </a:r>
            <a:endParaRPr lang="en-US" altLang="ko-KR" b="1" dirty="0">
              <a:latin typeface="10X10" panose="020B0600000101010101" charset="-127"/>
              <a:ea typeface="10X10" panose="020B0600000101010101" charset="-127"/>
            </a:endParaRPr>
          </a:p>
          <a:p>
            <a:endParaRPr lang="en-US" altLang="ko-KR" b="1" dirty="0">
              <a:latin typeface="10X10" panose="020B0600000101010101" charset="-127"/>
              <a:ea typeface="10X10" panose="020B0600000101010101" charset="-127"/>
            </a:endParaRPr>
          </a:p>
          <a:p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- 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환경위성 </a:t>
            </a:r>
            <a:r>
              <a:rPr lang="ko-KR" altLang="en-US" b="1" dirty="0" err="1">
                <a:latin typeface="10X10" panose="020B0600000101010101" charset="-127"/>
                <a:ea typeface="10X10" panose="020B0600000101010101" charset="-127"/>
              </a:rPr>
              <a:t>결측자료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 보완 기법 사전 연구 </a:t>
            </a:r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(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국립환경과학원</a:t>
            </a:r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)</a:t>
            </a:r>
          </a:p>
          <a:p>
            <a:endParaRPr lang="en-US" altLang="ko-KR" b="1" dirty="0">
              <a:latin typeface="10X10" panose="020B0600000101010101" charset="-127"/>
              <a:ea typeface="10X10" panose="020B0600000101010101" charset="-127"/>
            </a:endParaRPr>
          </a:p>
          <a:p>
            <a:pPr>
              <a:buFontTx/>
              <a:buChar char="-"/>
            </a:pP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 기상청</a:t>
            </a:r>
            <a:endParaRPr lang="en-US" altLang="ko-KR" b="1" dirty="0">
              <a:latin typeface="10X10" panose="020B0600000101010101" charset="-127"/>
              <a:ea typeface="10X10" panose="020B0600000101010101" charset="-127"/>
            </a:endParaRPr>
          </a:p>
          <a:p>
            <a:pPr>
              <a:buFontTx/>
              <a:buChar char="-"/>
            </a:pPr>
            <a:endParaRPr lang="en-US" altLang="ko-KR" b="1" dirty="0">
              <a:latin typeface="10X10" panose="020B0600000101010101" charset="-127"/>
              <a:ea typeface="10X10" panose="020B0600000101010101" charset="-127"/>
            </a:endParaRPr>
          </a:p>
          <a:p>
            <a:pPr>
              <a:buFontTx/>
              <a:buChar char="-"/>
            </a:pP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 국민건강보험공단</a:t>
            </a:r>
            <a:endParaRPr lang="en-US" altLang="ko-KR" b="1" dirty="0">
              <a:latin typeface="10X10" panose="020B0600000101010101" charset="-127"/>
              <a:ea typeface="10X10" panose="020B0600000101010101" charset="-127"/>
            </a:endParaRPr>
          </a:p>
          <a:p>
            <a:pPr>
              <a:buFontTx/>
              <a:buChar char="-"/>
            </a:pPr>
            <a:endParaRPr lang="en-US" altLang="ko-KR" b="1" dirty="0">
              <a:latin typeface="10X10" panose="020B0600000101010101" charset="-127"/>
              <a:ea typeface="10X10" panose="020B0600000101010101" charset="-127"/>
            </a:endParaRPr>
          </a:p>
          <a:p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- </a:t>
            </a:r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질병 관리 공단</a:t>
            </a:r>
            <a:endParaRPr lang="en-US" altLang="ko-KR" b="1" dirty="0">
              <a:latin typeface="10X10" panose="020B0600000101010101" charset="-127"/>
              <a:ea typeface="10X10" panose="020B0600000101010101" charset="-127"/>
            </a:endParaRPr>
          </a:p>
          <a:p>
            <a:endParaRPr lang="en-US" altLang="ko-KR" dirty="0">
              <a:latin typeface="10X10" panose="020B0600000101010101" charset="-127"/>
              <a:ea typeface="10X10" panose="020B0600000101010101" charset="-127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67744" y="2420888"/>
            <a:ext cx="489654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latin typeface="10X10" panose="020B0600000101010101" charset="-127"/>
                <a:ea typeface="10X10" panose="020B0600000101010101" charset="-127"/>
              </a:rPr>
              <a:t>Q &amp; A</a:t>
            </a:r>
            <a:endParaRPr lang="ko-KR" altLang="en-US" sz="11500" b="1" dirty="0">
              <a:latin typeface="10X10" panose="020B0600000101010101" charset="-127"/>
              <a:ea typeface="10X10" panose="020B0600000101010101" charset="-127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79712" y="2420888"/>
            <a:ext cx="56166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latin typeface="10X10" panose="020B0600000101010101" charset="-127"/>
                <a:ea typeface="10X10" panose="020B0600000101010101" charset="-127"/>
              </a:rPr>
              <a:t>Thanks</a:t>
            </a:r>
            <a:endParaRPr lang="ko-KR" altLang="en-US" sz="11500" b="1" dirty="0">
              <a:latin typeface="10X10" panose="020B0600000101010101" charset="-127"/>
              <a:ea typeface="10X10" panose="020B0600000101010101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 bwMode="auto">
          <a:xfrm>
            <a:off x="4214810" y="1500174"/>
            <a:ext cx="4643314" cy="459483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600" b="1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 9</a:t>
            </a:r>
            <a:r>
              <a:rPr kumimoji="0" lang="ko-KR" altLang="en-US" sz="1600" b="1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대 국가전략 프로젝트 중 하나로 선정</a:t>
            </a:r>
            <a:endParaRPr kumimoji="0" lang="en-US" altLang="ko-KR" sz="1600" b="1" dirty="0">
              <a:solidFill>
                <a:schemeClr val="tx1"/>
              </a:solidFill>
              <a:latin typeface="10X10" panose="020B0600000101010101" charset="-127"/>
              <a:ea typeface="10X10" panose="020B0600000101010101" charset="-127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kumimoji="0" lang="en-US" altLang="ko-KR" sz="1600" b="1" dirty="0">
              <a:solidFill>
                <a:schemeClr val="tx1"/>
              </a:solidFill>
              <a:latin typeface="10X10" panose="020B0600000101010101" charset="-127"/>
              <a:ea typeface="10X10" panose="020B0600000101010101" charset="-127"/>
            </a:endParaRPr>
          </a:p>
          <a:p>
            <a:pPr marL="10800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 2023</a:t>
            </a:r>
            <a:r>
              <a:rPr lang="ko-KR" altLang="en-US" sz="1600" b="1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년 까지 원인물질 배출량을 절반 수준으로 감축 및 미세먼지 해결을 위한 기술 개발을</a:t>
            </a:r>
            <a:r>
              <a:rPr lang="en-US" altLang="ko-KR" sz="1600" b="1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목표하고 있음</a:t>
            </a:r>
            <a:endParaRPr lang="en-US" altLang="ko-KR" sz="1600" b="1" dirty="0">
              <a:solidFill>
                <a:schemeClr val="tx1"/>
              </a:solidFill>
              <a:latin typeface="10X10" panose="020B0600000101010101" charset="-127"/>
              <a:ea typeface="10X10" panose="020B0600000101010101" charset="-127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altLang="ko-KR" sz="1600" b="1" dirty="0">
              <a:solidFill>
                <a:schemeClr val="tx1"/>
              </a:solidFill>
              <a:latin typeface="10X10" panose="020B0600000101010101" charset="-127"/>
              <a:ea typeface="10X10" panose="020B0600000101010101" charset="-127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ko-KR" altLang="en-US" sz="1600" b="1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두 요소</a:t>
            </a:r>
            <a:r>
              <a:rPr lang="en-US" altLang="ko-KR" sz="1600" b="1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미세먼지</a:t>
            </a:r>
            <a:r>
              <a:rPr lang="en-US" altLang="ko-KR" sz="1600" b="1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질병</a:t>
            </a:r>
            <a:r>
              <a:rPr lang="en-US" altLang="ko-KR" sz="1600" b="1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)</a:t>
            </a:r>
            <a:r>
              <a:rPr lang="ko-KR" altLang="en-US" sz="1600" b="1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의 </a:t>
            </a:r>
            <a:r>
              <a:rPr lang="ko-KR" altLang="en-US" sz="1600" b="1" dirty="0">
                <a:solidFill>
                  <a:srgbClr val="FF0000"/>
                </a:solidFill>
                <a:latin typeface="10X10" panose="020B0600000101010101" charset="-127"/>
                <a:ea typeface="10X10" panose="020B0600000101010101" charset="-127"/>
              </a:rPr>
              <a:t>시계열 데이터</a:t>
            </a:r>
            <a:r>
              <a:rPr lang="ko-KR" altLang="en-US" sz="1600" b="1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를    통해 추이를 비교하여 </a:t>
            </a:r>
            <a:r>
              <a:rPr lang="ko-KR" altLang="en-US" sz="1600" b="1" dirty="0">
                <a:solidFill>
                  <a:srgbClr val="FF0000"/>
                </a:solidFill>
                <a:latin typeface="10X10" panose="020B0600000101010101" charset="-127"/>
                <a:ea typeface="10X10" panose="020B0600000101010101" charset="-127"/>
              </a:rPr>
              <a:t>연관성 여부 확인</a:t>
            </a:r>
            <a:endParaRPr lang="en-US" altLang="ko-KR" sz="1600" b="1" dirty="0">
              <a:solidFill>
                <a:srgbClr val="FF0000"/>
              </a:solidFill>
              <a:latin typeface="10X10" panose="020B0600000101010101" charset="-127"/>
              <a:ea typeface="10X10" panose="020B0600000101010101" charset="-127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altLang="ko-KR" sz="1600" b="1" dirty="0">
              <a:solidFill>
                <a:srgbClr val="FF0000"/>
              </a:solidFill>
              <a:latin typeface="10X10" panose="020B0600000101010101" charset="-127"/>
              <a:ea typeface="10X10" panose="020B0600000101010101" charset="-127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ko-KR" altLang="en-US" sz="1600" b="1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정부의 향후 대책 및 예산 수립에 기여하고 </a:t>
            </a:r>
            <a:endParaRPr lang="en-US" altLang="ko-KR" sz="1600" b="1" dirty="0">
              <a:solidFill>
                <a:schemeClr val="tx1"/>
              </a:solidFill>
              <a:latin typeface="10X10" panose="020B0600000101010101" charset="-127"/>
              <a:ea typeface="10X10" panose="020B0600000101010101" charset="-127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궁극적으로 </a:t>
            </a:r>
            <a:r>
              <a:rPr lang="ko-KR" altLang="en-US" sz="1600" b="1" dirty="0">
                <a:solidFill>
                  <a:srgbClr val="FF0000"/>
                </a:solidFill>
                <a:latin typeface="10X10" panose="020B0600000101010101" charset="-127"/>
                <a:ea typeface="10X10" panose="020B0600000101010101" charset="-127"/>
              </a:rPr>
              <a:t>국민 건강에 공헌</a:t>
            </a:r>
            <a:r>
              <a:rPr lang="ko-KR" altLang="en-US" sz="1600" b="1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하기 위함</a:t>
            </a:r>
            <a:r>
              <a:rPr lang="en-US" altLang="ko-KR" sz="1600" b="1" dirty="0">
                <a:solidFill>
                  <a:schemeClr val="tx1"/>
                </a:solidFill>
                <a:latin typeface="10X10" panose="020B0600000101010101" charset="-127"/>
                <a:ea typeface="10X10" panose="020B0600000101010101" charset="-127"/>
              </a:rPr>
              <a:t>.</a:t>
            </a:r>
            <a:endParaRPr kumimoji="0" lang="en-US" altLang="ko-KR" sz="1600" dirty="0">
              <a:solidFill>
                <a:schemeClr val="tx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14338" name="Picture 2" descr="국가 전략 프로젝트 이미지 검색결과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643050"/>
            <a:ext cx="3744416" cy="3744417"/>
          </a:xfrm>
          <a:prstGeom prst="rect">
            <a:avLst/>
          </a:prstGeom>
          <a:noFill/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285720" y="714356"/>
            <a:ext cx="2530475" cy="777875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noProof="0" dirty="0">
                <a:latin typeface="10X10" panose="020B0600000101010101" charset="-127"/>
                <a:ea typeface="10X10" panose="020B0600000101010101" charset="-127"/>
                <a:cs typeface="+mj-cs"/>
              </a:rPr>
              <a:t>Purpose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10X10" panose="020B0600000101010101" charset="-127"/>
              <a:ea typeface="10X10" panose="020B0600000101010101" charset="-127"/>
              <a:cs typeface="+mj-cs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57554" y="4286256"/>
            <a:ext cx="720080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284460"/>
              </p:ext>
            </p:extLst>
          </p:nvPr>
        </p:nvGraphicFramePr>
        <p:xfrm>
          <a:off x="587896" y="1254776"/>
          <a:ext cx="7944544" cy="490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76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76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76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76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76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7335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 활동 내용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                        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일  정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150" dirty="0">
                          <a:solidFill>
                            <a:schemeClr val="tx1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  <a:r>
                        <a:rPr lang="ko-KR" altLang="en-US" sz="900" b="1" spc="-150" baseline="0" dirty="0">
                          <a:solidFill>
                            <a:schemeClr val="tx1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  주</a:t>
                      </a:r>
                      <a:endParaRPr lang="ko-KR" altLang="en-US" sz="900" b="1" spc="-150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10X10" panose="020B0600000101010101" charset="-127"/>
                          <a:ea typeface="10X10" panose="020B0600000101010101" charset="-127"/>
                          <a:cs typeface="+mn-cs"/>
                        </a:rPr>
                        <a:t>2</a:t>
                      </a:r>
                      <a:r>
                        <a:rPr kumimoji="0" lang="ko-KR" altLang="en-US" sz="9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10X10" panose="020B0600000101010101" charset="-127"/>
                          <a:ea typeface="10X10" panose="020B0600000101010101" charset="-127"/>
                          <a:cs typeface="+mn-cs"/>
                        </a:rPr>
                        <a:t>  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10X10" panose="020B0600000101010101" charset="-127"/>
                          <a:ea typeface="10X10" panose="020B0600000101010101" charset="-127"/>
                          <a:cs typeface="+mn-cs"/>
                        </a:rPr>
                        <a:t>3</a:t>
                      </a:r>
                      <a:r>
                        <a:rPr kumimoji="0" lang="ko-KR" altLang="en-US" sz="9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10X10" panose="020B0600000101010101" charset="-127"/>
                          <a:ea typeface="10X10" panose="020B0600000101010101" charset="-127"/>
                          <a:cs typeface="+mn-cs"/>
                        </a:rPr>
                        <a:t>  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10X10" panose="020B0600000101010101" charset="-127"/>
                          <a:ea typeface="10X10" panose="020B0600000101010101" charset="-127"/>
                          <a:cs typeface="+mn-cs"/>
                        </a:rPr>
                        <a:t>4</a:t>
                      </a:r>
                      <a:r>
                        <a:rPr kumimoji="0" lang="ko-KR" altLang="en-US" sz="9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10X10" panose="020B0600000101010101" charset="-127"/>
                          <a:ea typeface="10X10" panose="020B0600000101010101" charset="-127"/>
                          <a:cs typeface="+mn-cs"/>
                        </a:rPr>
                        <a:t>  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10X10" panose="020B0600000101010101" charset="-127"/>
                          <a:ea typeface="10X10" panose="020B0600000101010101" charset="-127"/>
                          <a:cs typeface="+mn-cs"/>
                        </a:rPr>
                        <a:t>5</a:t>
                      </a:r>
                      <a:r>
                        <a:rPr kumimoji="0" lang="ko-KR" altLang="en-US" sz="9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10X10" panose="020B0600000101010101" charset="-127"/>
                          <a:ea typeface="10X10" panose="020B0600000101010101" charset="-127"/>
                          <a:cs typeface="+mn-cs"/>
                        </a:rPr>
                        <a:t> 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10X10" panose="020B0600000101010101" charset="-127"/>
                          <a:ea typeface="10X10" panose="020B0600000101010101" charset="-127"/>
                          <a:cs typeface="+mn-cs"/>
                        </a:rPr>
                        <a:t>6</a:t>
                      </a:r>
                      <a:r>
                        <a:rPr kumimoji="0" lang="ko-KR" altLang="en-US" sz="9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10X10" panose="020B0600000101010101" charset="-127"/>
                          <a:ea typeface="10X10" panose="020B0600000101010101" charset="-127"/>
                          <a:cs typeface="+mn-cs"/>
                        </a:rPr>
                        <a:t>  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B8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15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b="1" dirty="0">
                          <a:solidFill>
                            <a:schemeClr val="tx1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기획 및 설계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1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주제 선정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 사항 분석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1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10X10" panose="020B0600000101010101" charset="-127"/>
                          <a:ea typeface="10X10" panose="020B0600000101010101" charset="-127"/>
                        </a:rPr>
                        <a:t>Dataset </a:t>
                      </a:r>
                      <a:r>
                        <a:rPr lang="ko-KR" altLang="en-US" sz="1200" dirty="0">
                          <a:latin typeface="10X10" panose="020B0600000101010101" charset="-127"/>
                          <a:ea typeface="10X10" panose="020B0600000101010101" charset="-127"/>
                        </a:rPr>
                        <a:t>수집 계획 수립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1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10X10" panose="020B0600000101010101" charset="-127"/>
                          <a:ea typeface="10X10" panose="020B0600000101010101" charset="-127"/>
                        </a:rPr>
                        <a:t>업무 분할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15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dirty="0">
                          <a:solidFill>
                            <a:schemeClr val="tx1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Data </a:t>
                      </a:r>
                      <a:r>
                        <a:rPr kumimoji="0" lang="ko-KR" altLang="en-US" sz="1200" b="1" dirty="0">
                          <a:solidFill>
                            <a:schemeClr val="tx1"/>
                          </a:solidFill>
                        </a:rPr>
                        <a:t>전처리 </a:t>
                      </a:r>
                      <a:r>
                        <a:rPr kumimoji="0" lang="en-US" altLang="ko-KR" sz="12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kumimoji="0" lang="ko-KR" altLang="en-US" sz="1200" b="1" dirty="0">
                          <a:solidFill>
                            <a:schemeClr val="tx1"/>
                          </a:solidFill>
                        </a:rPr>
                        <a:t>시각화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1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10X10" panose="020B0600000101010101" charset="-127"/>
                          <a:ea typeface="10X10" panose="020B0600000101010101" charset="-127"/>
                        </a:rPr>
                        <a:t>데이터 전처리 </a:t>
                      </a:r>
                      <a:r>
                        <a:rPr lang="en-US" altLang="ko-KR" sz="1200" dirty="0">
                          <a:latin typeface="10X10" panose="020B0600000101010101" charset="-127"/>
                          <a:ea typeface="10X10" panose="020B0600000101010101" charset="-127"/>
                        </a:rPr>
                        <a:t>&amp; </a:t>
                      </a:r>
                      <a:r>
                        <a:rPr lang="ko-KR" altLang="en-US" sz="1200" dirty="0">
                          <a:latin typeface="10X10" panose="020B0600000101010101" charset="-127"/>
                          <a:ea typeface="10X10" panose="020B0600000101010101" charset="-127"/>
                        </a:rPr>
                        <a:t>시각화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ko-KR" altLang="en-US" dirty="0"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1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10X10" panose="020B0600000101010101" charset="-127"/>
                          <a:ea typeface="10X10" panose="020B0600000101010101" charset="-127"/>
                        </a:rPr>
                        <a:t>주요 변수 기술 통계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1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10X10" panose="020B0600000101010101" charset="-127"/>
                          <a:ea typeface="10X10" panose="020B0600000101010101" charset="-127"/>
                        </a:rPr>
                        <a:t>파생 변수 생성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1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10X10" panose="020B0600000101010101" charset="-127"/>
                          <a:ea typeface="10X10" panose="020B0600000101010101" charset="-127"/>
                        </a:rPr>
                        <a:t>변수 선택과 모델링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71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dirty="0">
                          <a:solidFill>
                            <a:schemeClr val="tx1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 모델링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71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10X10" panose="020B0600000101010101" charset="-127"/>
                          <a:ea typeface="10X10" panose="020B0600000101010101" charset="-127"/>
                        </a:rPr>
                        <a:t>모델 생성</a:t>
                      </a:r>
                      <a:r>
                        <a:rPr lang="en-US" altLang="ko-KR" sz="1200" dirty="0">
                          <a:latin typeface="10X10" panose="020B0600000101010101" charset="-127"/>
                          <a:ea typeface="10X10" panose="020B0600000101010101" charset="-127"/>
                        </a:rPr>
                        <a:t>/</a:t>
                      </a:r>
                      <a:r>
                        <a:rPr lang="ko-KR" altLang="en-US" sz="1200" dirty="0">
                          <a:latin typeface="10X10" panose="020B0600000101010101" charset="-127"/>
                          <a:ea typeface="10X10" panose="020B0600000101010101" charset="-127"/>
                        </a:rPr>
                        <a:t>평가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0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71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10X10" panose="020B0600000101010101" charset="-127"/>
                          <a:ea typeface="10X10" panose="020B0600000101010101" charset="-127"/>
                        </a:rPr>
                        <a:t>인사이트</a:t>
                      </a:r>
                      <a:r>
                        <a:rPr lang="ko-KR" altLang="en-US" sz="1200" dirty="0">
                          <a:latin typeface="10X10" panose="020B0600000101010101" charset="-127"/>
                          <a:ea typeface="10X10" panose="020B0600000101010101" charset="-127"/>
                        </a:rPr>
                        <a:t> 도출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7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10X10" panose="020B0600000101010101" charset="-127"/>
                          <a:ea typeface="10X10" panose="020B0600000101010101" charset="-127"/>
                        </a:rPr>
                        <a:t>결과물 구현</a:t>
                      </a:r>
                      <a:r>
                        <a:rPr lang="en-US" altLang="ko-KR" sz="1200" dirty="0">
                          <a:latin typeface="10X10" panose="020B0600000101010101" charset="-127"/>
                          <a:ea typeface="10X10" panose="020B0600000101010101" charset="-127"/>
                        </a:rPr>
                        <a:t>(</a:t>
                      </a:r>
                      <a:r>
                        <a:rPr lang="ko-KR" altLang="en-US" sz="1200" dirty="0">
                          <a:latin typeface="10X10" panose="020B0600000101010101" charset="-127"/>
                          <a:ea typeface="10X10" panose="020B0600000101010101" charset="-127"/>
                        </a:rPr>
                        <a:t>작성</a:t>
                      </a:r>
                      <a:r>
                        <a:rPr lang="en-US" altLang="ko-KR" sz="1200" dirty="0">
                          <a:latin typeface="10X10" panose="020B0600000101010101" charset="-127"/>
                          <a:ea typeface="10X10" panose="020B0600000101010101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39552" y="508610"/>
            <a:ext cx="371108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 dirty="0">
                <a:latin typeface="10X10" panose="020B0600000101010101" charset="-127"/>
                <a:ea typeface="10X10" panose="020B0600000101010101" charset="-127"/>
              </a:rPr>
              <a:t>Plan - Gantt chart</a:t>
            </a:r>
            <a:endParaRPr lang="ko-KR" altLang="en-US" sz="32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19872" y="6393912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10X10" panose="020B0600000101010101" charset="-127"/>
                <a:ea typeface="10X10" panose="020B0600000101010101" charset="-127"/>
              </a:rPr>
              <a:t>계획기간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940152" y="6453336"/>
            <a:ext cx="900000" cy="10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56176" y="6393912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10X10" panose="020B0600000101010101" charset="-127"/>
                <a:ea typeface="10X10" panose="020B0600000101010101" charset="-127"/>
              </a:rPr>
              <a:t>완료기간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7668344" y="6453336"/>
            <a:ext cx="900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84368" y="6393912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10X10" panose="020B0600000101010101" charset="-127"/>
                <a:ea typeface="10X10" panose="020B0600000101010101" charset="-127"/>
              </a:rPr>
              <a:t>중요기간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4139952" y="6453336"/>
            <a:ext cx="900000" cy="10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921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96633"/>
        </a:solidFill>
        <a:ln>
          <a:noFill/>
        </a:ln>
      </a:spPr>
      <a:bodyPr anchor="ctr"/>
      <a:lstStyle>
        <a:defPPr algn="r" fontAlgn="auto">
          <a:spcBef>
            <a:spcPts val="0"/>
          </a:spcBef>
          <a:spcAft>
            <a:spcPts val="0"/>
          </a:spcAft>
          <a:defRPr kumimoji="0" sz="1200" b="1" dirty="0">
            <a:solidFill>
              <a:schemeClr val="bg1"/>
            </a:solidFill>
            <a:latin typeface="10X10" panose="020B0600000101010101" charset="-127"/>
            <a:ea typeface="10X10" panose="020B0600000101010101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2164</TotalTime>
  <Words>2570</Words>
  <Application>Microsoft Office PowerPoint</Application>
  <PresentationFormat>화면 슬라이드 쇼(4:3)</PresentationFormat>
  <Paragraphs>1134</Paragraphs>
  <Slides>78</Slides>
  <Notes>26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6" baseType="lpstr">
      <vt:lpstr>10X10</vt:lpstr>
      <vt:lpstr>아리따-돋움4.0(OTF)-Bold</vt:lpstr>
      <vt:lpstr>아리따-돋움4.0(OTF)-Light</vt:lpstr>
      <vt:lpstr>아리따-돋움4.0(OTF)-SemiBold</vt:lpstr>
      <vt:lpstr>Arial</vt:lpstr>
      <vt:lpstr>Wingdings</vt:lpstr>
      <vt:lpstr>Office 테마</vt:lpstr>
      <vt:lpstr>워크시트</vt:lpstr>
      <vt:lpstr>PowerPoint 프레젠테이션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acorn</dc:creator>
  <cp:lastModifiedBy>acorn</cp:lastModifiedBy>
  <cp:revision>197</cp:revision>
  <dcterms:created xsi:type="dcterms:W3CDTF">2020-02-06T06:26:28Z</dcterms:created>
  <dcterms:modified xsi:type="dcterms:W3CDTF">2020-04-09T09:37:05Z</dcterms:modified>
</cp:coreProperties>
</file>